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3" r:id="rId16"/>
    <p:sldId id="284" r:id="rId17"/>
    <p:sldId id="285" r:id="rId18"/>
    <p:sldId id="286" r:id="rId19"/>
    <p:sldId id="272" r:id="rId20"/>
    <p:sldId id="273" r:id="rId21"/>
    <p:sldId id="291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258" r:id="rId31"/>
    <p:sldId id="317" r:id="rId32"/>
    <p:sldId id="302" r:id="rId33"/>
    <p:sldId id="301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15" r:id="rId47"/>
    <p:sldId id="318" r:id="rId48"/>
    <p:sldId id="319" r:id="rId49"/>
    <p:sldId id="327" r:id="rId50"/>
    <p:sldId id="282" r:id="rId51"/>
    <p:sldId id="325" r:id="rId52"/>
    <p:sldId id="316" r:id="rId53"/>
    <p:sldId id="320" r:id="rId54"/>
    <p:sldId id="321" r:id="rId55"/>
    <p:sldId id="322" r:id="rId56"/>
    <p:sldId id="323" r:id="rId57"/>
    <p:sldId id="326" r:id="rId58"/>
    <p:sldId id="324" r:id="rId59"/>
    <p:sldId id="287" r:id="rId60"/>
    <p:sldId id="288" r:id="rId61"/>
    <p:sldId id="289" r:id="rId62"/>
    <p:sldId id="290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40;&#1058;&#1045;&#1056;&#1048;&#1040;&#1051;&#1067;%202022-2023\&#1054;&#1058;&#1063;&#1045;&#1058;&#1067;\&#1057;&#1088;&#1072;&#1074;&#1085;&#1077;&#1085;&#1080;&#1077;%20&#1052;&#1069;%2021-22%20&#1080;%2022-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40;&#1058;&#1045;&#1056;&#1048;&#1040;&#1051;&#1067;%202022-2023\&#1054;&#1058;&#1063;&#1045;&#1058;&#1067;\&#1057;&#1088;&#1072;&#1074;&#1085;&#1077;&#1085;&#1080;&#1077;%20&#1052;&#1069;%2021-22%20&#1080;%2022-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C00000"/>
                </a:solidFill>
              </a:rPr>
              <a:t>Количество участников МЭ </a:t>
            </a:r>
            <a:r>
              <a:rPr lang="ru-RU" sz="1600" b="1" dirty="0" err="1">
                <a:solidFill>
                  <a:srgbClr val="C00000"/>
                </a:solidFill>
              </a:rPr>
              <a:t>ВсОШ</a:t>
            </a:r>
            <a:r>
              <a:rPr lang="ru-RU" sz="1600" b="1" dirty="0">
                <a:solidFill>
                  <a:srgbClr val="C00000"/>
                </a:solidFill>
              </a:rPr>
              <a:t> по предметам</a:t>
            </a:r>
          </a:p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 sz="1600" b="1" dirty="0">
              <a:solidFill>
                <a:srgbClr val="C0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7.0275070430054681E-2"/>
          <c:y val="0.11942723148347968"/>
          <c:w val="0.92775747856590784"/>
          <c:h val="0.51987615292045619"/>
        </c:manualLayout>
      </c:layout>
      <c:barChart>
        <c:barDir val="col"/>
        <c:grouping val="clustered"/>
        <c:ser>
          <c:idx val="0"/>
          <c:order val="0"/>
          <c:tx>
            <c:strRef>
              <c:f>Лист4!$E$2</c:f>
              <c:strCache>
                <c:ptCount val="1"/>
                <c:pt idx="0">
                  <c:v>2021/2022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Лист4!$D$3:$D$22</c:f>
              <c:strCache>
                <c:ptCount val="20"/>
                <c:pt idx="0">
                  <c:v>БИОЛОГИЯ</c:v>
                </c:pt>
                <c:pt idx="1">
                  <c:v>РУССКИЙ ЯЗЫК</c:v>
                </c:pt>
                <c:pt idx="2">
                  <c:v>АСТРОНОМИЯ</c:v>
                </c:pt>
                <c:pt idx="3">
                  <c:v>МАТЕМАТИКА</c:v>
                </c:pt>
                <c:pt idx="4">
                  <c:v>МХК</c:v>
                </c:pt>
                <c:pt idx="5">
                  <c:v>ГЕОГРАФИЯ</c:v>
                </c:pt>
                <c:pt idx="6">
                  <c:v>АНГЛИЙСКИЙ </c:v>
                </c:pt>
                <c:pt idx="7">
                  <c:v>ФИЗИКА</c:v>
                </c:pt>
                <c:pt idx="8">
                  <c:v>ЛИТЕРАТУРА</c:v>
                </c:pt>
                <c:pt idx="9">
                  <c:v>ПРАВО</c:v>
                </c:pt>
                <c:pt idx="10">
                  <c:v>ОБЖ</c:v>
                </c:pt>
                <c:pt idx="11">
                  <c:v>ИСТОРИЯ</c:v>
                </c:pt>
                <c:pt idx="12">
                  <c:v>ОБЩЕСТВОЗНАНИЕ</c:v>
                </c:pt>
                <c:pt idx="13">
                  <c:v>ФИЗКУЛЬТУРА</c:v>
                </c:pt>
                <c:pt idx="14">
                  <c:v>ЭКОЛОГИЯ</c:v>
                </c:pt>
                <c:pt idx="15">
                  <c:v>ХИМИЯ</c:v>
                </c:pt>
                <c:pt idx="16">
                  <c:v>ИНФОРМАТИКА</c:v>
                </c:pt>
                <c:pt idx="17">
                  <c:v>ЭКОНОМИКА</c:v>
                </c:pt>
                <c:pt idx="18">
                  <c:v>ТЕХНОЛОГИЯ</c:v>
                </c:pt>
                <c:pt idx="19">
                  <c:v>НЕМЕЦКИЙ ЯЗЫК</c:v>
                </c:pt>
              </c:strCache>
            </c:strRef>
          </c:cat>
          <c:val>
            <c:numRef>
              <c:f>Лист4!$E$3:$E$22</c:f>
              <c:numCache>
                <c:formatCode>General</c:formatCode>
                <c:ptCount val="20"/>
                <c:pt idx="0">
                  <c:v>168</c:v>
                </c:pt>
                <c:pt idx="1">
                  <c:v>86</c:v>
                </c:pt>
                <c:pt idx="2">
                  <c:v>83</c:v>
                </c:pt>
                <c:pt idx="3">
                  <c:v>77</c:v>
                </c:pt>
                <c:pt idx="4">
                  <c:v>70</c:v>
                </c:pt>
                <c:pt idx="5">
                  <c:v>68</c:v>
                </c:pt>
                <c:pt idx="6">
                  <c:v>56</c:v>
                </c:pt>
                <c:pt idx="7">
                  <c:v>55</c:v>
                </c:pt>
                <c:pt idx="8">
                  <c:v>52</c:v>
                </c:pt>
                <c:pt idx="9">
                  <c:v>50</c:v>
                </c:pt>
                <c:pt idx="10">
                  <c:v>47</c:v>
                </c:pt>
                <c:pt idx="11">
                  <c:v>38</c:v>
                </c:pt>
                <c:pt idx="12">
                  <c:v>34</c:v>
                </c:pt>
                <c:pt idx="13">
                  <c:v>30</c:v>
                </c:pt>
                <c:pt idx="14">
                  <c:v>28</c:v>
                </c:pt>
                <c:pt idx="15">
                  <c:v>27</c:v>
                </c:pt>
                <c:pt idx="16">
                  <c:v>21</c:v>
                </c:pt>
                <c:pt idx="17">
                  <c:v>16</c:v>
                </c:pt>
                <c:pt idx="18">
                  <c:v>12</c:v>
                </c:pt>
                <c:pt idx="19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EB-4A66-948C-8F6C75BA52A1}"/>
            </c:ext>
          </c:extLst>
        </c:ser>
        <c:ser>
          <c:idx val="1"/>
          <c:order val="1"/>
          <c:tx>
            <c:strRef>
              <c:f>Лист4!$F$2</c:f>
              <c:strCache>
                <c:ptCount val="1"/>
                <c:pt idx="0">
                  <c:v>2022/2023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Лист4!$D$3:$D$22</c:f>
              <c:strCache>
                <c:ptCount val="20"/>
                <c:pt idx="0">
                  <c:v>БИОЛОГИЯ</c:v>
                </c:pt>
                <c:pt idx="1">
                  <c:v>РУССКИЙ ЯЗЫК</c:v>
                </c:pt>
                <c:pt idx="2">
                  <c:v>АСТРОНОМИЯ</c:v>
                </c:pt>
                <c:pt idx="3">
                  <c:v>МАТЕМАТИКА</c:v>
                </c:pt>
                <c:pt idx="4">
                  <c:v>МХК</c:v>
                </c:pt>
                <c:pt idx="5">
                  <c:v>ГЕОГРАФИЯ</c:v>
                </c:pt>
                <c:pt idx="6">
                  <c:v>АНГЛИЙСКИЙ </c:v>
                </c:pt>
                <c:pt idx="7">
                  <c:v>ФИЗИКА</c:v>
                </c:pt>
                <c:pt idx="8">
                  <c:v>ЛИТЕРАТУРА</c:v>
                </c:pt>
                <c:pt idx="9">
                  <c:v>ПРАВО</c:v>
                </c:pt>
                <c:pt idx="10">
                  <c:v>ОБЖ</c:v>
                </c:pt>
                <c:pt idx="11">
                  <c:v>ИСТОРИЯ</c:v>
                </c:pt>
                <c:pt idx="12">
                  <c:v>ОБЩЕСТВОЗНАНИЕ</c:v>
                </c:pt>
                <c:pt idx="13">
                  <c:v>ФИЗКУЛЬТУРА</c:v>
                </c:pt>
                <c:pt idx="14">
                  <c:v>ЭКОЛОГИЯ</c:v>
                </c:pt>
                <c:pt idx="15">
                  <c:v>ХИМИЯ</c:v>
                </c:pt>
                <c:pt idx="16">
                  <c:v>ИНФОРМАТИКА</c:v>
                </c:pt>
                <c:pt idx="17">
                  <c:v>ЭКОНОМИКА</c:v>
                </c:pt>
                <c:pt idx="18">
                  <c:v>ТЕХНОЛОГИЯ</c:v>
                </c:pt>
                <c:pt idx="19">
                  <c:v>НЕМЕЦКИЙ ЯЗЫК</c:v>
                </c:pt>
              </c:strCache>
            </c:strRef>
          </c:cat>
          <c:val>
            <c:numRef>
              <c:f>Лист4!$F$3:$F$22</c:f>
              <c:numCache>
                <c:formatCode>General</c:formatCode>
                <c:ptCount val="20"/>
                <c:pt idx="0">
                  <c:v>135</c:v>
                </c:pt>
                <c:pt idx="1">
                  <c:v>81</c:v>
                </c:pt>
                <c:pt idx="2">
                  <c:v>53</c:v>
                </c:pt>
                <c:pt idx="3">
                  <c:v>74</c:v>
                </c:pt>
                <c:pt idx="4">
                  <c:v>34</c:v>
                </c:pt>
                <c:pt idx="5">
                  <c:v>74</c:v>
                </c:pt>
                <c:pt idx="6">
                  <c:v>58</c:v>
                </c:pt>
                <c:pt idx="7">
                  <c:v>53</c:v>
                </c:pt>
                <c:pt idx="8">
                  <c:v>70</c:v>
                </c:pt>
                <c:pt idx="9">
                  <c:v>60</c:v>
                </c:pt>
                <c:pt idx="10">
                  <c:v>38</c:v>
                </c:pt>
                <c:pt idx="11">
                  <c:v>49</c:v>
                </c:pt>
                <c:pt idx="12">
                  <c:v>57</c:v>
                </c:pt>
                <c:pt idx="13">
                  <c:v>40</c:v>
                </c:pt>
                <c:pt idx="14">
                  <c:v>34</c:v>
                </c:pt>
                <c:pt idx="15">
                  <c:v>37</c:v>
                </c:pt>
                <c:pt idx="16">
                  <c:v>21</c:v>
                </c:pt>
                <c:pt idx="17">
                  <c:v>25</c:v>
                </c:pt>
                <c:pt idx="18">
                  <c:v>16</c:v>
                </c:pt>
                <c:pt idx="19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EB-4A66-948C-8F6C75BA52A1}"/>
            </c:ext>
          </c:extLst>
        </c:ser>
        <c:gapWidth val="219"/>
        <c:overlap val="-27"/>
        <c:axId val="59985920"/>
        <c:axId val="59987456"/>
      </c:barChart>
      <c:catAx>
        <c:axId val="599859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9987456"/>
        <c:crosses val="autoZero"/>
        <c:auto val="1"/>
        <c:lblAlgn val="ctr"/>
        <c:lblOffset val="100"/>
      </c:catAx>
      <c:valAx>
        <c:axId val="599874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998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0070C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rgbClr val="C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ser>
          <c:idx val="0"/>
          <c:order val="0"/>
          <c:tx>
            <c:v> 21/22</c:v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2"/>
              <c:pt idx="0">
                <c:v>МОУ «СОШ № 1»  </c:v>
              </c:pt>
              <c:pt idx="1">
                <c:v>МОУ «Сосновский ЦО»  </c:v>
              </c:pt>
              <c:pt idx="2">
                <c:v>МОУ «СОШ № 5»  </c:v>
              </c:pt>
              <c:pt idx="3">
                <c:v>МОУ «Мичуринская СОШ»  </c:v>
              </c:pt>
              <c:pt idx="4">
                <c:v>МОУ «Петровская  СОШ»  </c:v>
              </c:pt>
              <c:pt idx="5">
                <c:v>МОУ «Шумиловская СОШ» </c:v>
              </c:pt>
              <c:pt idx="6">
                <c:v>МОУ «СОШ № 4»  </c:v>
              </c:pt>
              <c:pt idx="7">
                <c:v>МОУ «Отрадненская СОШ»  </c:v>
              </c:pt>
              <c:pt idx="8">
                <c:v>МОУ «Мельниковская СОШ»  </c:v>
              </c:pt>
              <c:pt idx="9">
                <c:v>МОУ «Громовская СОШ»  </c:v>
              </c:pt>
              <c:pt idx="10">
                <c:v>МОУ "Раздольская СОШ"</c:v>
              </c:pt>
              <c:pt idx="11">
                <c:v>МОУ "Кузнеченская СОШ"</c:v>
              </c:pt>
            </c:strLit>
          </c:cat>
          <c:val>
            <c:numLit>
              <c:formatCode>General</c:formatCode>
              <c:ptCount val="12"/>
              <c:pt idx="0">
                <c:v>16</c:v>
              </c:pt>
              <c:pt idx="1">
                <c:v>8</c:v>
              </c:pt>
              <c:pt idx="2">
                <c:v>15</c:v>
              </c:pt>
              <c:pt idx="3">
                <c:v>2</c:v>
              </c:pt>
              <c:pt idx="4">
                <c:v>2</c:v>
              </c:pt>
              <c:pt idx="5">
                <c:v>4</c:v>
              </c:pt>
              <c:pt idx="6">
                <c:v>4</c:v>
              </c:pt>
              <c:pt idx="7">
                <c:v>0</c:v>
              </c:pt>
              <c:pt idx="8">
                <c:v>2</c:v>
              </c:pt>
              <c:pt idx="9">
                <c:v>1</c:v>
              </c:pt>
              <c:pt idx="10">
                <c:v>1</c:v>
              </c:pt>
              <c:pt idx="11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12-47C0-8944-15AFEA71C832}"/>
            </c:ext>
          </c:extLst>
        </c:ser>
        <c:ser>
          <c:idx val="1"/>
          <c:order val="1"/>
          <c:tx>
            <c:v>22/23 г</c:v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2"/>
              <c:pt idx="0">
                <c:v>МОУ «СОШ № 1»  </c:v>
              </c:pt>
              <c:pt idx="1">
                <c:v>МОУ «Сосновский ЦО»  </c:v>
              </c:pt>
              <c:pt idx="2">
                <c:v>МОУ «СОШ № 5»  </c:v>
              </c:pt>
              <c:pt idx="3">
                <c:v>МОУ «Мичуринская СОШ»  </c:v>
              </c:pt>
              <c:pt idx="4">
                <c:v>МОУ «Петровская  СОШ»  </c:v>
              </c:pt>
              <c:pt idx="5">
                <c:v>МОУ «Шумиловская СОШ» </c:v>
              </c:pt>
              <c:pt idx="6">
                <c:v>МОУ «СОШ № 4»  </c:v>
              </c:pt>
              <c:pt idx="7">
                <c:v>МОУ «Отрадненская СОШ»  </c:v>
              </c:pt>
              <c:pt idx="8">
                <c:v>МОУ «Мельниковская СОШ»  </c:v>
              </c:pt>
              <c:pt idx="9">
                <c:v>МОУ «Громовская СОШ»  </c:v>
              </c:pt>
              <c:pt idx="10">
                <c:v>МОУ "Раздольская СОШ"</c:v>
              </c:pt>
              <c:pt idx="11">
                <c:v>МОУ "Кузнеченская СОШ"</c:v>
              </c:pt>
            </c:strLit>
          </c:cat>
          <c:val>
            <c:numLit>
              <c:formatCode>General</c:formatCode>
              <c:ptCount val="12"/>
              <c:pt idx="0">
                <c:v>31</c:v>
              </c:pt>
              <c:pt idx="1">
                <c:v>19</c:v>
              </c:pt>
              <c:pt idx="2">
                <c:v>10</c:v>
              </c:pt>
              <c:pt idx="3">
                <c:v>6</c:v>
              </c:pt>
              <c:pt idx="4">
                <c:v>4</c:v>
              </c:pt>
              <c:pt idx="5">
                <c:v>4</c:v>
              </c:pt>
              <c:pt idx="6">
                <c:v>4</c:v>
              </c:pt>
              <c:pt idx="7">
                <c:v>3</c:v>
              </c:pt>
              <c:pt idx="8">
                <c:v>1</c:v>
              </c:pt>
              <c:pt idx="9">
                <c:v>1</c:v>
              </c:pt>
              <c:pt idx="10">
                <c:v>0</c:v>
              </c:pt>
              <c:pt idx="11">
                <c:v>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D12-47C0-8944-15AFEA71C832}"/>
            </c:ext>
          </c:extLst>
        </c:ser>
        <c:dLbls>
          <c:showVal val="1"/>
        </c:dLbls>
        <c:gapWidth val="219"/>
        <c:overlap val="-27"/>
        <c:axId val="33034240"/>
        <c:axId val="33035776"/>
      </c:barChart>
      <c:catAx>
        <c:axId val="330342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035776"/>
        <c:crosses val="autoZero"/>
        <c:auto val="1"/>
        <c:lblAlgn val="ctr"/>
        <c:lblOffset val="100"/>
      </c:catAx>
      <c:valAx>
        <c:axId val="330357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034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81517935258218"/>
          <c:y val="0.17650408282298097"/>
          <c:w val="0.36998021760633082"/>
          <c:h val="0.1272633341646774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rgbClr val="FF0000"/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extLst xmlns:c16r2="http://schemas.microsoft.com/office/drawing/2015/06/chart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rgbClr val="FF0000"/>
                </a:solidFill>
              </a:rPr>
              <a:t>Участники программ Центра "Интеллект" сентябрь-декабрь 2022 </a:t>
            </a:r>
          </a:p>
        </c:rich>
      </c:tx>
      <c:layout/>
      <c:spPr>
        <a:noFill/>
        <a:ln>
          <a:noFill/>
        </a:ln>
        <a:effectLst/>
      </c:spPr>
    </c:title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ser>
          <c:idx val="0"/>
          <c:order val="0"/>
          <c:tx>
            <c:v>Итог</c:v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0"/>
              <c:pt idx="0">
                <c:v>МОУ "СОШ №1"</c:v>
              </c:pt>
              <c:pt idx="1">
                <c:v>МОУ "СОШ №4"</c:v>
              </c:pt>
              <c:pt idx="2">
                <c:v>МОУ "Сосновский ЦО"</c:v>
              </c:pt>
              <c:pt idx="3">
                <c:v>МОУ "Отрадненская СОШ"</c:v>
              </c:pt>
              <c:pt idx="4">
                <c:v>МОУ "Мельниковская СОШ"</c:v>
              </c:pt>
              <c:pt idx="5">
                <c:v>МОУ "Кузнеченская СОШ"</c:v>
              </c:pt>
              <c:pt idx="6">
                <c:v>МОУ "Раздольская СОШ"</c:v>
              </c:pt>
              <c:pt idx="7">
                <c:v>МОУ "СОШ №5"</c:v>
              </c:pt>
              <c:pt idx="8">
                <c:v>МОУ "Громовская СОШ"</c:v>
              </c:pt>
              <c:pt idx="9">
                <c:v>МОУ "Петровская СОШ"</c:v>
              </c:pt>
            </c:strLit>
          </c:cat>
          <c:val>
            <c:numLit>
              <c:formatCode>General</c:formatCode>
              <c:ptCount val="10"/>
              <c:pt idx="0">
                <c:v>23</c:v>
              </c:pt>
              <c:pt idx="1">
                <c:v>15</c:v>
              </c:pt>
              <c:pt idx="2">
                <c:v>11</c:v>
              </c:pt>
              <c:pt idx="3">
                <c:v>8</c:v>
              </c:pt>
              <c:pt idx="4">
                <c:v>5</c:v>
              </c:pt>
              <c:pt idx="5">
                <c:v>4</c:v>
              </c:pt>
              <c:pt idx="6">
                <c:v>4</c:v>
              </c:pt>
              <c:pt idx="7">
                <c:v>2</c:v>
              </c:pt>
              <c:pt idx="8">
                <c:v>2</c:v>
              </c:pt>
              <c:pt idx="9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EB-4312-BED9-B44914E12A41}"/>
            </c:ext>
          </c:extLst>
        </c:ser>
        <c:gapWidth val="219"/>
        <c:overlap val="-27"/>
        <c:axId val="60177024"/>
        <c:axId val="60178816"/>
      </c:barChart>
      <c:catAx>
        <c:axId val="60177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178816"/>
        <c:crosses val="autoZero"/>
        <c:auto val="1"/>
        <c:lblAlgn val="ctr"/>
        <c:lblOffset val="100"/>
      </c:catAx>
      <c:valAx>
        <c:axId val="601788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17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rgbClr val="FF0000"/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extLst xmlns:c16r2="http://schemas.microsoft.com/office/drawing/2015/06/chart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rgbClr val="C00000"/>
                </a:solidFill>
              </a:rPr>
              <a:t>Участники программ Центра "Интеллект" сентябрь-декабрь 2021</a:t>
            </a:r>
          </a:p>
          <a:p>
            <a:pPr>
              <a:defRPr sz="14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>
              <a:solidFill>
                <a:srgbClr val="C0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ivotFmts>
      <c:pivotFmt>
        <c:idx val="0"/>
        <c:spPr>
          <a:solidFill>
            <a:srgbClr val="DF545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1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DF545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1" i="0" u="none" strike="noStrike" kern="1200" baseline="0">
                  <a:solidFill>
                    <a:srgbClr val="FF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ser>
          <c:idx val="0"/>
          <c:order val="0"/>
          <c:tx>
            <c:v>Итог</c:v>
          </c:tx>
          <c:spPr>
            <a:solidFill>
              <a:srgbClr val="DF545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МОУ "СОШ №1"</c:v>
              </c:pt>
              <c:pt idx="1">
                <c:v>МОУ "СОШ №4"</c:v>
              </c:pt>
              <c:pt idx="2">
                <c:v>МОУ "Кузнеченская СОШ"</c:v>
              </c:pt>
              <c:pt idx="3">
                <c:v>МОУ "Отрадненская СОШ"</c:v>
              </c:pt>
            </c:strLit>
          </c:cat>
          <c:val>
            <c:numLit>
              <c:formatCode>General</c:formatCode>
              <c:ptCount val="4"/>
              <c:pt idx="0">
                <c:v>9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1B-45EF-8DF5-83D17DDC2E64}"/>
            </c:ext>
          </c:extLst>
        </c:ser>
        <c:gapWidth val="219"/>
        <c:overlap val="-27"/>
        <c:axId val="60225408"/>
        <c:axId val="60226944"/>
      </c:barChart>
      <c:catAx>
        <c:axId val="602254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226944"/>
        <c:crosses val="autoZero"/>
        <c:auto val="1"/>
        <c:lblAlgn val="ctr"/>
        <c:lblOffset val="100"/>
      </c:catAx>
      <c:valAx>
        <c:axId val="602269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225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rgbClr val="0070C0"/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extLst xmlns:c16r2="http://schemas.microsoft.com/office/drawing/2015/06/chart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pivotSource>
    <c:name>[СОВЕЩАНИЕ ПО ИТОГАМ  МЭ ВсОШ.xlsx]Лист4!Сводная таблица6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7.2636165589993543E-2"/>
          <c:y val="0.10169030646460872"/>
          <c:w val="0.89127712160979888"/>
          <c:h val="0.49097987751531141"/>
        </c:manualLayout>
      </c:layout>
      <c:barChart>
        <c:barDir val="col"/>
        <c:grouping val="clustered"/>
        <c:ser>
          <c:idx val="0"/>
          <c:order val="0"/>
          <c:tx>
            <c:strRef>
              <c:f>Лист4!$B$1</c:f>
              <c:strCache>
                <c:ptCount val="1"/>
                <c:pt idx="0">
                  <c:v> 2022-2023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Лист4!$A$2:$A$23</c:f>
              <c:strCache>
                <c:ptCount val="21"/>
                <c:pt idx="0">
                  <c:v>Биология</c:v>
                </c:pt>
                <c:pt idx="1">
                  <c:v>Математика</c:v>
                </c:pt>
                <c:pt idx="2">
                  <c:v>Литература</c:v>
                </c:pt>
                <c:pt idx="3">
                  <c:v>Русский язык</c:v>
                </c:pt>
                <c:pt idx="4">
                  <c:v>География</c:v>
                </c:pt>
                <c:pt idx="5">
                  <c:v>Английский язык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Право</c:v>
                </c:pt>
                <c:pt idx="9">
                  <c:v>Физика</c:v>
                </c:pt>
                <c:pt idx="10">
                  <c:v>Астрономия</c:v>
                </c:pt>
                <c:pt idx="11">
                  <c:v>Химия</c:v>
                </c:pt>
                <c:pt idx="12">
                  <c:v>ОБЖ</c:v>
                </c:pt>
                <c:pt idx="13">
                  <c:v>Физическая культура</c:v>
                </c:pt>
                <c:pt idx="14">
                  <c:v>Экономика</c:v>
                </c:pt>
                <c:pt idx="15">
                  <c:v>Информатика</c:v>
                </c:pt>
                <c:pt idx="16">
                  <c:v>Экология</c:v>
                </c:pt>
                <c:pt idx="17">
                  <c:v>Искусство (МХК)</c:v>
                </c:pt>
                <c:pt idx="18">
                  <c:v>Технология</c:v>
                </c:pt>
                <c:pt idx="19">
                  <c:v>Немецкий язык</c:v>
                </c:pt>
                <c:pt idx="20">
                  <c:v>Китайский язык</c:v>
                </c:pt>
              </c:strCache>
            </c:strRef>
          </c:cat>
          <c:val>
            <c:numRef>
              <c:f>Лист4!$B$2:$B$23</c:f>
              <c:numCache>
                <c:formatCode>General</c:formatCode>
                <c:ptCount val="21"/>
                <c:pt idx="0">
                  <c:v>135</c:v>
                </c:pt>
                <c:pt idx="1">
                  <c:v>74</c:v>
                </c:pt>
                <c:pt idx="2">
                  <c:v>70</c:v>
                </c:pt>
                <c:pt idx="3">
                  <c:v>81</c:v>
                </c:pt>
                <c:pt idx="4">
                  <c:v>74</c:v>
                </c:pt>
                <c:pt idx="5">
                  <c:v>58</c:v>
                </c:pt>
                <c:pt idx="6">
                  <c:v>38</c:v>
                </c:pt>
                <c:pt idx="7">
                  <c:v>49</c:v>
                </c:pt>
                <c:pt idx="8">
                  <c:v>60</c:v>
                </c:pt>
                <c:pt idx="9">
                  <c:v>53</c:v>
                </c:pt>
                <c:pt idx="10">
                  <c:v>53</c:v>
                </c:pt>
                <c:pt idx="11">
                  <c:v>37</c:v>
                </c:pt>
                <c:pt idx="12">
                  <c:v>57</c:v>
                </c:pt>
                <c:pt idx="13">
                  <c:v>40</c:v>
                </c:pt>
                <c:pt idx="14">
                  <c:v>25</c:v>
                </c:pt>
                <c:pt idx="15">
                  <c:v>21</c:v>
                </c:pt>
                <c:pt idx="16">
                  <c:v>34</c:v>
                </c:pt>
                <c:pt idx="17">
                  <c:v>34</c:v>
                </c:pt>
                <c:pt idx="18">
                  <c:v>16</c:v>
                </c:pt>
                <c:pt idx="19">
                  <c:v>11</c:v>
                </c:pt>
                <c:pt idx="2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B9-4C0B-8471-33F0459644FC}"/>
            </c:ext>
          </c:extLst>
        </c:ser>
        <c:ser>
          <c:idx val="1"/>
          <c:order val="1"/>
          <c:tx>
            <c:strRef>
              <c:f>Лист4!$C$1</c:f>
              <c:strCache>
                <c:ptCount val="1"/>
                <c:pt idx="0">
                  <c:v>2023-2024.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Лист4!$A$2:$A$23</c:f>
              <c:strCache>
                <c:ptCount val="21"/>
                <c:pt idx="0">
                  <c:v>Биология</c:v>
                </c:pt>
                <c:pt idx="1">
                  <c:v>Математика</c:v>
                </c:pt>
                <c:pt idx="2">
                  <c:v>Литература</c:v>
                </c:pt>
                <c:pt idx="3">
                  <c:v>Русский язык</c:v>
                </c:pt>
                <c:pt idx="4">
                  <c:v>География</c:v>
                </c:pt>
                <c:pt idx="5">
                  <c:v>Английский язык</c:v>
                </c:pt>
                <c:pt idx="6">
                  <c:v>Обществознание</c:v>
                </c:pt>
                <c:pt idx="7">
                  <c:v>История</c:v>
                </c:pt>
                <c:pt idx="8">
                  <c:v>Право</c:v>
                </c:pt>
                <c:pt idx="9">
                  <c:v>Физика</c:v>
                </c:pt>
                <c:pt idx="10">
                  <c:v>Астрономия</c:v>
                </c:pt>
                <c:pt idx="11">
                  <c:v>Химия</c:v>
                </c:pt>
                <c:pt idx="12">
                  <c:v>ОБЖ</c:v>
                </c:pt>
                <c:pt idx="13">
                  <c:v>Физическая культура</c:v>
                </c:pt>
                <c:pt idx="14">
                  <c:v>Экономика</c:v>
                </c:pt>
                <c:pt idx="15">
                  <c:v>Информатика</c:v>
                </c:pt>
                <c:pt idx="16">
                  <c:v>Экология</c:v>
                </c:pt>
                <c:pt idx="17">
                  <c:v>Искусство (МХК)</c:v>
                </c:pt>
                <c:pt idx="18">
                  <c:v>Технология</c:v>
                </c:pt>
                <c:pt idx="19">
                  <c:v>Немецкий язык</c:v>
                </c:pt>
                <c:pt idx="20">
                  <c:v>Китайский язык</c:v>
                </c:pt>
              </c:strCache>
            </c:strRef>
          </c:cat>
          <c:val>
            <c:numRef>
              <c:f>Лист4!$C$2:$C$23</c:f>
              <c:numCache>
                <c:formatCode>General</c:formatCode>
                <c:ptCount val="21"/>
                <c:pt idx="0">
                  <c:v>128</c:v>
                </c:pt>
                <c:pt idx="1">
                  <c:v>89</c:v>
                </c:pt>
                <c:pt idx="2">
                  <c:v>77</c:v>
                </c:pt>
                <c:pt idx="3">
                  <c:v>74</c:v>
                </c:pt>
                <c:pt idx="4">
                  <c:v>70</c:v>
                </c:pt>
                <c:pt idx="5">
                  <c:v>63</c:v>
                </c:pt>
                <c:pt idx="6">
                  <c:v>59</c:v>
                </c:pt>
                <c:pt idx="7">
                  <c:v>57</c:v>
                </c:pt>
                <c:pt idx="8">
                  <c:v>53</c:v>
                </c:pt>
                <c:pt idx="9">
                  <c:v>49</c:v>
                </c:pt>
                <c:pt idx="10">
                  <c:v>46</c:v>
                </c:pt>
                <c:pt idx="11">
                  <c:v>42</c:v>
                </c:pt>
                <c:pt idx="12">
                  <c:v>38</c:v>
                </c:pt>
                <c:pt idx="13">
                  <c:v>36</c:v>
                </c:pt>
                <c:pt idx="14">
                  <c:v>30</c:v>
                </c:pt>
                <c:pt idx="15">
                  <c:v>28</c:v>
                </c:pt>
                <c:pt idx="16">
                  <c:v>25</c:v>
                </c:pt>
                <c:pt idx="17">
                  <c:v>24</c:v>
                </c:pt>
                <c:pt idx="18">
                  <c:v>7</c:v>
                </c:pt>
                <c:pt idx="19">
                  <c:v>5</c:v>
                </c:pt>
                <c:pt idx="2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B9-4C0B-8471-33F0459644FC}"/>
            </c:ext>
          </c:extLst>
        </c:ser>
        <c:dLbls>
          <c:showVal val="1"/>
        </c:dLbls>
        <c:gapWidth val="219"/>
        <c:overlap val="-27"/>
        <c:axId val="35271808"/>
        <c:axId val="35273344"/>
      </c:barChart>
      <c:catAx>
        <c:axId val="352718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73344"/>
        <c:crosses val="autoZero"/>
        <c:auto val="1"/>
        <c:lblAlgn val="ctr"/>
        <c:lblOffset val="100"/>
      </c:catAx>
      <c:valAx>
        <c:axId val="3527334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35271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019750656167974"/>
          <c:y val="3.7453703703703822E-2"/>
          <c:w val="0.47641979886164743"/>
          <c:h val="0.1133086461373815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pivotSource>
    <c:name>[СОВЕЩАНИЕ ПО ИТОГАМ  МЭ ВсОШ.xlsx]Лист2!Сводная таблица4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>
                <a:solidFill>
                  <a:srgbClr val="FF0000"/>
                </a:solidFill>
              </a:rPr>
              <a:t>Количество</a:t>
            </a:r>
            <a:r>
              <a:rPr lang="ru-RU" sz="1600" b="1" baseline="0">
                <a:solidFill>
                  <a:srgbClr val="FF0000"/>
                </a:solidFill>
              </a:rPr>
              <a:t> участников МЭ ВсОШ </a:t>
            </a:r>
            <a:endParaRPr lang="ru-RU" sz="1600" b="1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22647724443861955"/>
          <c:y val="0"/>
        </c:manualLayout>
      </c:layout>
      <c:spPr>
        <a:noFill/>
        <a:ln>
          <a:noFill/>
        </a:ln>
        <a:effectLst/>
      </c:spPr>
    </c:title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3147134733158355"/>
          <c:y val="6.4814814814814964E-2"/>
          <c:w val="0.82808792650918794"/>
          <c:h val="0.39050561388159832"/>
        </c:manualLayout>
      </c:layout>
      <c:barChart>
        <c:barDir val="col"/>
        <c:grouping val="clustered"/>
        <c:ser>
          <c:idx val="0"/>
          <c:order val="0"/>
          <c:tx>
            <c:strRef>
              <c:f>Лист2!$B$1</c:f>
              <c:strCache>
                <c:ptCount val="1"/>
                <c:pt idx="0">
                  <c:v> 2022/2023 уч. год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Лист2!$A$2:$A$20</c:f>
              <c:strCache>
                <c:ptCount val="18"/>
                <c:pt idx="0">
                  <c:v>МОУ «СОШ № 1»  </c:v>
                </c:pt>
                <c:pt idx="1">
                  <c:v>МОУ «СОШ № 5 </c:v>
                </c:pt>
                <c:pt idx="2">
                  <c:v>МОУ «Сосновский центр образования»  </c:v>
                </c:pt>
                <c:pt idx="3">
                  <c:v>МОУ «СОШ № 4»  </c:v>
                </c:pt>
                <c:pt idx="4">
                  <c:v>МОУ «Раздольская СОШ»  </c:v>
                </c:pt>
                <c:pt idx="5">
                  <c:v>МОУ «Шумиловская СОШ»</c:v>
                </c:pt>
                <c:pt idx="6">
                  <c:v>МОУ «Громовская СОШ»  </c:v>
                </c:pt>
                <c:pt idx="7">
                  <c:v>МОУ «Мичуринская СОШ»  </c:v>
                </c:pt>
                <c:pt idx="8">
                  <c:v>МОУ «Петровская  СОШ»  </c:v>
                </c:pt>
                <c:pt idx="9">
                  <c:v>МОУ «Кузнеченская СОШ»  </c:v>
                </c:pt>
                <c:pt idx="10">
                  <c:v>МОУ «Отрадненская СОШ»  </c:v>
                </c:pt>
                <c:pt idx="11">
                  <c:v>МОУ «Мельниковская СОШ»  </c:v>
                </c:pt>
                <c:pt idx="12">
                  <c:v>МОУ «Джатиевская ООШ»  </c:v>
                </c:pt>
                <c:pt idx="13">
                  <c:v>МОУ «Красноозерненская ООШ»  </c:v>
                </c:pt>
                <c:pt idx="14">
                  <c:v>МОУ «Запорожская ООШ»  </c:v>
                </c:pt>
                <c:pt idx="15">
                  <c:v>МОУ «Коммунарская ООШ»  </c:v>
                </c:pt>
                <c:pt idx="16">
                  <c:v>МОУ «Красноармейская ООШ»  </c:v>
                </c:pt>
                <c:pt idx="17">
                  <c:v>МОУ «Степанянская ООШ»  </c:v>
                </c:pt>
              </c:strCache>
            </c:strRef>
          </c:cat>
          <c:val>
            <c:numRef>
              <c:f>Лист2!$B$2:$B$20</c:f>
              <c:numCache>
                <c:formatCode>General</c:formatCode>
                <c:ptCount val="18"/>
                <c:pt idx="0">
                  <c:v>197</c:v>
                </c:pt>
                <c:pt idx="1">
                  <c:v>150</c:v>
                </c:pt>
                <c:pt idx="2">
                  <c:v>182</c:v>
                </c:pt>
                <c:pt idx="3">
                  <c:v>120</c:v>
                </c:pt>
                <c:pt idx="4">
                  <c:v>21</c:v>
                </c:pt>
                <c:pt idx="5">
                  <c:v>110</c:v>
                </c:pt>
                <c:pt idx="6">
                  <c:v>38</c:v>
                </c:pt>
                <c:pt idx="7">
                  <c:v>31</c:v>
                </c:pt>
                <c:pt idx="8">
                  <c:v>36</c:v>
                </c:pt>
                <c:pt idx="9">
                  <c:v>43</c:v>
                </c:pt>
                <c:pt idx="10">
                  <c:v>30</c:v>
                </c:pt>
                <c:pt idx="11">
                  <c:v>14</c:v>
                </c:pt>
                <c:pt idx="12">
                  <c:v>17</c:v>
                </c:pt>
                <c:pt idx="13">
                  <c:v>5</c:v>
                </c:pt>
                <c:pt idx="14">
                  <c:v>16</c:v>
                </c:pt>
                <c:pt idx="15">
                  <c:v>6</c:v>
                </c:pt>
                <c:pt idx="16">
                  <c:v>4</c:v>
                </c:pt>
                <c:pt idx="1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1D-4C98-BC17-118DF47B60BD}"/>
            </c:ext>
          </c:extLst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 2023/2024 уч. год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Лист2!$A$2:$A$20</c:f>
              <c:strCache>
                <c:ptCount val="18"/>
                <c:pt idx="0">
                  <c:v>МОУ «СОШ № 1»  </c:v>
                </c:pt>
                <c:pt idx="1">
                  <c:v>МОУ «СОШ № 5 </c:v>
                </c:pt>
                <c:pt idx="2">
                  <c:v>МОУ «Сосновский центр образования»  </c:v>
                </c:pt>
                <c:pt idx="3">
                  <c:v>МОУ «СОШ № 4»  </c:v>
                </c:pt>
                <c:pt idx="4">
                  <c:v>МОУ «Раздольская СОШ»  </c:v>
                </c:pt>
                <c:pt idx="5">
                  <c:v>МОУ «Шумиловская СОШ»</c:v>
                </c:pt>
                <c:pt idx="6">
                  <c:v>МОУ «Громовская СОШ»  </c:v>
                </c:pt>
                <c:pt idx="7">
                  <c:v>МОУ «Мичуринская СОШ»  </c:v>
                </c:pt>
                <c:pt idx="8">
                  <c:v>МОУ «Петровская  СОШ»  </c:v>
                </c:pt>
                <c:pt idx="9">
                  <c:v>МОУ «Кузнеченская СОШ»  </c:v>
                </c:pt>
                <c:pt idx="10">
                  <c:v>МОУ «Отрадненская СОШ»  </c:v>
                </c:pt>
                <c:pt idx="11">
                  <c:v>МОУ «Мельниковская СОШ»  </c:v>
                </c:pt>
                <c:pt idx="12">
                  <c:v>МОУ «Джатиевская ООШ»  </c:v>
                </c:pt>
                <c:pt idx="13">
                  <c:v>МОУ «Красноозерненская ООШ»  </c:v>
                </c:pt>
                <c:pt idx="14">
                  <c:v>МОУ «Запорожская ООШ»  </c:v>
                </c:pt>
                <c:pt idx="15">
                  <c:v>МОУ «Коммунарская ООШ»  </c:v>
                </c:pt>
                <c:pt idx="16">
                  <c:v>МОУ «Красноармейская ООШ»  </c:v>
                </c:pt>
                <c:pt idx="17">
                  <c:v>МОУ «Степанянская ООШ»  </c:v>
                </c:pt>
              </c:strCache>
            </c:strRef>
          </c:cat>
          <c:val>
            <c:numRef>
              <c:f>Лист2!$C$2:$C$20</c:f>
              <c:numCache>
                <c:formatCode>General</c:formatCode>
                <c:ptCount val="18"/>
                <c:pt idx="0">
                  <c:v>209</c:v>
                </c:pt>
                <c:pt idx="1">
                  <c:v>165</c:v>
                </c:pt>
                <c:pt idx="2">
                  <c:v>156</c:v>
                </c:pt>
                <c:pt idx="3">
                  <c:v>117</c:v>
                </c:pt>
                <c:pt idx="4">
                  <c:v>74</c:v>
                </c:pt>
                <c:pt idx="5">
                  <c:v>70</c:v>
                </c:pt>
                <c:pt idx="6">
                  <c:v>40</c:v>
                </c:pt>
                <c:pt idx="7">
                  <c:v>38</c:v>
                </c:pt>
                <c:pt idx="8">
                  <c:v>34</c:v>
                </c:pt>
                <c:pt idx="9">
                  <c:v>23</c:v>
                </c:pt>
                <c:pt idx="10">
                  <c:v>23</c:v>
                </c:pt>
                <c:pt idx="11">
                  <c:v>13</c:v>
                </c:pt>
                <c:pt idx="12">
                  <c:v>12</c:v>
                </c:pt>
                <c:pt idx="13">
                  <c:v>11</c:v>
                </c:pt>
                <c:pt idx="14">
                  <c:v>10</c:v>
                </c:pt>
                <c:pt idx="15">
                  <c:v>3</c:v>
                </c:pt>
                <c:pt idx="16">
                  <c:v>2</c:v>
                </c:pt>
                <c:pt idx="1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51D-4C98-BC17-118DF47B60BD}"/>
            </c:ext>
          </c:extLst>
        </c:ser>
        <c:dLbls>
          <c:showVal val="1"/>
        </c:dLbls>
        <c:gapWidth val="219"/>
        <c:overlap val="-27"/>
        <c:axId val="35411456"/>
        <c:axId val="35412992"/>
      </c:barChart>
      <c:catAx>
        <c:axId val="3541145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412992"/>
        <c:crosses val="autoZero"/>
        <c:auto val="1"/>
        <c:lblAlgn val="ctr"/>
        <c:lblOffset val="100"/>
      </c:catAx>
      <c:valAx>
        <c:axId val="35412992"/>
        <c:scaling>
          <c:orientation val="minMax"/>
        </c:scaling>
        <c:delete val="1"/>
        <c:axPos val="l"/>
        <c:numFmt formatCode="General" sourceLinked="1"/>
        <c:tickLblPos val="nextTo"/>
        <c:crossAx val="35411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912018923830042"/>
          <c:y val="0.10792725452928954"/>
          <c:w val="0.62430986407364364"/>
          <c:h val="9.7617032150900007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pivotSource>
    <c:name>[СОВЕЩАНИЕ ПО ИТОГАМ  МЭ ВсОШ.xlsx]Лист3!Сводная таблица5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>
                <a:solidFill>
                  <a:srgbClr val="FF0000"/>
                </a:solidFill>
              </a:rPr>
              <a:t>Количество победителей и призеров МЭ ВсОШ</a:t>
            </a:r>
          </a:p>
        </c:rich>
      </c:tx>
      <c:layout>
        <c:manualLayout>
          <c:xMode val="edge"/>
          <c:yMode val="edge"/>
          <c:x val="0.26131768996666926"/>
          <c:y val="0"/>
        </c:manualLayout>
      </c:layout>
      <c:spPr>
        <a:noFill/>
        <a:ln>
          <a:noFill/>
        </a:ln>
        <a:effectLst/>
      </c:spPr>
    </c:title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Val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6.0335853340418334E-2"/>
          <c:y val="2.3716303417873966E-3"/>
          <c:w val="0.93732193732193769"/>
          <c:h val="0.63087853601633292"/>
        </c:manualLayout>
      </c:layout>
      <c:barChart>
        <c:barDir val="col"/>
        <c:grouping val="clustered"/>
        <c:ser>
          <c:idx val="0"/>
          <c:order val="0"/>
          <c:tx>
            <c:strRef>
              <c:f>Лист3!$B$1</c:f>
              <c:strCache>
                <c:ptCount val="1"/>
                <c:pt idx="0">
                  <c:v>2022-2023 уч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Лист3!$A$2:$A$20</c:f>
              <c:strCache>
                <c:ptCount val="18"/>
                <c:pt idx="0">
                  <c:v>МОУ «СОШ № 1»  </c:v>
                </c:pt>
                <c:pt idx="1">
                  <c:v>МОУ «СОШ № 5 </c:v>
                </c:pt>
                <c:pt idx="2">
                  <c:v>МОУ «СОШ № 4»  </c:v>
                </c:pt>
                <c:pt idx="3">
                  <c:v>МОУ «Сосновский ЦО»  </c:v>
                </c:pt>
                <c:pt idx="4">
                  <c:v>МОУ «Раздольская СОШ»  </c:v>
                </c:pt>
                <c:pt idx="5">
                  <c:v>МОУ «Шумиловская СОШ»</c:v>
                </c:pt>
                <c:pt idx="6">
                  <c:v>МОУ «Петровская  СОШ»  </c:v>
                </c:pt>
                <c:pt idx="7">
                  <c:v>МОУ «Мичуринская СОШ»  </c:v>
                </c:pt>
                <c:pt idx="8">
                  <c:v>МОУ «Громовская СОШ»  </c:v>
                </c:pt>
                <c:pt idx="9">
                  <c:v>МОУ «Отрадненская СОШ»  </c:v>
                </c:pt>
                <c:pt idx="10">
                  <c:v>МОУ «Кузнеченская СОШ»  </c:v>
                </c:pt>
                <c:pt idx="11">
                  <c:v>МОУ «Запорожская ООШ»  </c:v>
                </c:pt>
                <c:pt idx="12">
                  <c:v>МОУ «Джатиевская ООШ»  </c:v>
                </c:pt>
                <c:pt idx="13">
                  <c:v>МОУ «Красноозерненская ООШ»  </c:v>
                </c:pt>
                <c:pt idx="14">
                  <c:v>МОУ «Коммунарская ООШ»  </c:v>
                </c:pt>
                <c:pt idx="15">
                  <c:v>МОУ «Степанянская ООШ»  </c:v>
                </c:pt>
                <c:pt idx="16">
                  <c:v>МОУ «Мельниковская СОШ»  </c:v>
                </c:pt>
                <c:pt idx="17">
                  <c:v>МОУ «Красноармейская ООШ»  </c:v>
                </c:pt>
              </c:strCache>
            </c:strRef>
          </c:cat>
          <c:val>
            <c:numRef>
              <c:f>Лист3!$B$2:$B$20</c:f>
              <c:numCache>
                <c:formatCode>General</c:formatCode>
                <c:ptCount val="18"/>
                <c:pt idx="0">
                  <c:v>91</c:v>
                </c:pt>
                <c:pt idx="1">
                  <c:v>41</c:v>
                </c:pt>
                <c:pt idx="2">
                  <c:v>49</c:v>
                </c:pt>
                <c:pt idx="3">
                  <c:v>50</c:v>
                </c:pt>
                <c:pt idx="4">
                  <c:v>3</c:v>
                </c:pt>
                <c:pt idx="5">
                  <c:v>20</c:v>
                </c:pt>
                <c:pt idx="6">
                  <c:v>11</c:v>
                </c:pt>
                <c:pt idx="7">
                  <c:v>18</c:v>
                </c:pt>
                <c:pt idx="8">
                  <c:v>4</c:v>
                </c:pt>
                <c:pt idx="9">
                  <c:v>13</c:v>
                </c:pt>
                <c:pt idx="10">
                  <c:v>5</c:v>
                </c:pt>
                <c:pt idx="11">
                  <c:v>1</c:v>
                </c:pt>
                <c:pt idx="12">
                  <c:v>3</c:v>
                </c:pt>
                <c:pt idx="13">
                  <c:v>2</c:v>
                </c:pt>
                <c:pt idx="14">
                  <c:v>2</c:v>
                </c:pt>
                <c:pt idx="15">
                  <c:v>0</c:v>
                </c:pt>
                <c:pt idx="16">
                  <c:v>5</c:v>
                </c:pt>
                <c:pt idx="1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AF-448A-92AE-05F1D62FCE1F}"/>
            </c:ext>
          </c:extLst>
        </c:ser>
        <c:ser>
          <c:idx val="1"/>
          <c:order val="1"/>
          <c:tx>
            <c:strRef>
              <c:f>Лист3!$C$1</c:f>
              <c:strCache>
                <c:ptCount val="1"/>
                <c:pt idx="0">
                  <c:v>2023-2024 уч.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Лист3!$A$2:$A$20</c:f>
              <c:strCache>
                <c:ptCount val="18"/>
                <c:pt idx="0">
                  <c:v>МОУ «СОШ № 1»  </c:v>
                </c:pt>
                <c:pt idx="1">
                  <c:v>МОУ «СОШ № 5 </c:v>
                </c:pt>
                <c:pt idx="2">
                  <c:v>МОУ «СОШ № 4»  </c:v>
                </c:pt>
                <c:pt idx="3">
                  <c:v>МОУ «Сосновский ЦО»  </c:v>
                </c:pt>
                <c:pt idx="4">
                  <c:v>МОУ «Раздольская СОШ»  </c:v>
                </c:pt>
                <c:pt idx="5">
                  <c:v>МОУ «Шумиловская СОШ»</c:v>
                </c:pt>
                <c:pt idx="6">
                  <c:v>МОУ «Петровская  СОШ»  </c:v>
                </c:pt>
                <c:pt idx="7">
                  <c:v>МОУ «Мичуринская СОШ»  </c:v>
                </c:pt>
                <c:pt idx="8">
                  <c:v>МОУ «Громовская СОШ»  </c:v>
                </c:pt>
                <c:pt idx="9">
                  <c:v>МОУ «Отрадненская СОШ»  </c:v>
                </c:pt>
                <c:pt idx="10">
                  <c:v>МОУ «Кузнеченская СОШ»  </c:v>
                </c:pt>
                <c:pt idx="11">
                  <c:v>МОУ «Запорожская ООШ»  </c:v>
                </c:pt>
                <c:pt idx="12">
                  <c:v>МОУ «Джатиевская ООШ»  </c:v>
                </c:pt>
                <c:pt idx="13">
                  <c:v>МОУ «Красноозерненская ООШ»  </c:v>
                </c:pt>
                <c:pt idx="14">
                  <c:v>МОУ «Коммунарская ООШ»  </c:v>
                </c:pt>
                <c:pt idx="15">
                  <c:v>МОУ «Степанянская ООШ»  </c:v>
                </c:pt>
                <c:pt idx="16">
                  <c:v>МОУ «Мельниковская СОШ»  </c:v>
                </c:pt>
                <c:pt idx="17">
                  <c:v>МОУ «Красноармейская ООШ»  </c:v>
                </c:pt>
              </c:strCache>
            </c:strRef>
          </c:cat>
          <c:val>
            <c:numRef>
              <c:f>Лист3!$C$2:$C$20</c:f>
              <c:numCache>
                <c:formatCode>General</c:formatCode>
                <c:ptCount val="18"/>
                <c:pt idx="0">
                  <c:v>75</c:v>
                </c:pt>
                <c:pt idx="1">
                  <c:v>48</c:v>
                </c:pt>
                <c:pt idx="2">
                  <c:v>33</c:v>
                </c:pt>
                <c:pt idx="3">
                  <c:v>33</c:v>
                </c:pt>
                <c:pt idx="4">
                  <c:v>19</c:v>
                </c:pt>
                <c:pt idx="5">
                  <c:v>12</c:v>
                </c:pt>
                <c:pt idx="6">
                  <c:v>12</c:v>
                </c:pt>
                <c:pt idx="7">
                  <c:v>9</c:v>
                </c:pt>
                <c:pt idx="8">
                  <c:v>8</c:v>
                </c:pt>
                <c:pt idx="9">
                  <c:v>7</c:v>
                </c:pt>
                <c:pt idx="10">
                  <c:v>5</c:v>
                </c:pt>
                <c:pt idx="11">
                  <c:v>4</c:v>
                </c:pt>
                <c:pt idx="12">
                  <c:v>3</c:v>
                </c:pt>
                <c:pt idx="13">
                  <c:v>2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AF-448A-92AE-05F1D62FCE1F}"/>
            </c:ext>
          </c:extLst>
        </c:ser>
        <c:dLbls>
          <c:showVal val="1"/>
        </c:dLbls>
        <c:gapWidth val="219"/>
        <c:overlap val="-27"/>
        <c:axId val="34403840"/>
        <c:axId val="34405376"/>
      </c:barChart>
      <c:catAx>
        <c:axId val="34403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05376"/>
        <c:crosses val="autoZero"/>
        <c:auto val="1"/>
        <c:lblAlgn val="ctr"/>
        <c:lblOffset val="100"/>
      </c:catAx>
      <c:valAx>
        <c:axId val="344053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3440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597917974977179"/>
          <c:y val="0.11780184935446592"/>
          <c:w val="0.62185602949938124"/>
          <c:h val="6.2932913772518834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rgbClr val="002060"/>
      </a:solidFill>
    </a:ln>
    <a:effectLst/>
  </c:spPr>
  <c:txPr>
    <a:bodyPr/>
    <a:lstStyle/>
    <a:p>
      <a:pPr>
        <a:defRPr/>
      </a:pPr>
      <a:endParaRPr lang="ru-RU"/>
    </a:p>
  </c:txPr>
  <c:externalData r:id="rId2"/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b="1">
                <a:solidFill>
                  <a:srgbClr val="002060"/>
                </a:solidFill>
              </a:rPr>
              <a:t>УЧАСТИЕ В РЭ ВсОШ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2507567804024466"/>
          <c:y val="0.17171296296296337"/>
          <c:w val="0.84159098862642168"/>
          <c:h val="0.33011227763196366"/>
        </c:manualLayout>
      </c:layout>
      <c:barChart>
        <c:barDir val="col"/>
        <c:grouping val="clustered"/>
        <c:ser>
          <c:idx val="0"/>
          <c:order val="0"/>
          <c:tx>
            <c:strRef>
              <c:f>РЭ!$B$2</c:f>
              <c:strCache>
                <c:ptCount val="1"/>
                <c:pt idx="0">
                  <c:v>22/23 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РЭ!$A$3:$A$14</c:f>
              <c:strCache>
                <c:ptCount val="12"/>
                <c:pt idx="0">
                  <c:v>МОУ «СОШ № 1»  </c:v>
                </c:pt>
                <c:pt idx="1">
                  <c:v>МОУ «СОШ № 5»  </c:v>
                </c:pt>
                <c:pt idx="2">
                  <c:v>МОУ «СОШ № 4»  </c:v>
                </c:pt>
                <c:pt idx="3">
                  <c:v>МОУ «Сосновский ЦО»  </c:v>
                </c:pt>
                <c:pt idx="4">
                  <c:v>МОУ «Шумиловская СОШ» </c:v>
                </c:pt>
                <c:pt idx="5">
                  <c:v>МОУ "Раздольская СОШ"</c:v>
                </c:pt>
                <c:pt idx="6">
                  <c:v>МОУ «Петровская  СОШ»  </c:v>
                </c:pt>
                <c:pt idx="7">
                  <c:v>МОУ «Отрадненская СОШ»  </c:v>
                </c:pt>
                <c:pt idx="8">
                  <c:v>МОУ «Громовская СОШ»  </c:v>
                </c:pt>
                <c:pt idx="9">
                  <c:v>МОУ «Мичуринская СОШ»  </c:v>
                </c:pt>
                <c:pt idx="10">
                  <c:v>МОУ «Мельниковская СОШ»  </c:v>
                </c:pt>
                <c:pt idx="11">
                  <c:v>МОУ «Красноозерненская СОШ"</c:v>
                </c:pt>
              </c:strCache>
            </c:strRef>
          </c:cat>
          <c:val>
            <c:numRef>
              <c:f>РЭ!$B$3:$B$14</c:f>
              <c:numCache>
                <c:formatCode>General</c:formatCode>
                <c:ptCount val="12"/>
                <c:pt idx="0">
                  <c:v>31</c:v>
                </c:pt>
                <c:pt idx="1">
                  <c:v>10</c:v>
                </c:pt>
                <c:pt idx="2">
                  <c:v>4</c:v>
                </c:pt>
                <c:pt idx="3">
                  <c:v>19</c:v>
                </c:pt>
                <c:pt idx="4">
                  <c:v>4</c:v>
                </c:pt>
                <c:pt idx="5">
                  <c:v>0</c:v>
                </c:pt>
                <c:pt idx="6">
                  <c:v>4</c:v>
                </c:pt>
                <c:pt idx="7">
                  <c:v>3</c:v>
                </c:pt>
                <c:pt idx="8">
                  <c:v>1</c:v>
                </c:pt>
                <c:pt idx="9">
                  <c:v>6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BC8-4234-9F64-FECA71DD497A}"/>
            </c:ext>
          </c:extLst>
        </c:ser>
        <c:ser>
          <c:idx val="1"/>
          <c:order val="1"/>
          <c:tx>
            <c:strRef>
              <c:f>РЭ!$C$2</c:f>
              <c:strCache>
                <c:ptCount val="1"/>
                <c:pt idx="0">
                  <c:v>23/24 г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РЭ!$A$3:$A$14</c:f>
              <c:strCache>
                <c:ptCount val="12"/>
                <c:pt idx="0">
                  <c:v>МОУ «СОШ № 1»  </c:v>
                </c:pt>
                <c:pt idx="1">
                  <c:v>МОУ «СОШ № 5»  </c:v>
                </c:pt>
                <c:pt idx="2">
                  <c:v>МОУ «СОШ № 4»  </c:v>
                </c:pt>
                <c:pt idx="3">
                  <c:v>МОУ «Сосновский ЦО»  </c:v>
                </c:pt>
                <c:pt idx="4">
                  <c:v>МОУ «Шумиловская СОШ» </c:v>
                </c:pt>
                <c:pt idx="5">
                  <c:v>МОУ "Раздольская СОШ"</c:v>
                </c:pt>
                <c:pt idx="6">
                  <c:v>МОУ «Петровская  СОШ»  </c:v>
                </c:pt>
                <c:pt idx="7">
                  <c:v>МОУ «Отрадненская СОШ»  </c:v>
                </c:pt>
                <c:pt idx="8">
                  <c:v>МОУ «Громовская СОШ»  </c:v>
                </c:pt>
                <c:pt idx="9">
                  <c:v>МОУ «Мичуринская СОШ»  </c:v>
                </c:pt>
                <c:pt idx="10">
                  <c:v>МОУ «Мельниковская СОШ»  </c:v>
                </c:pt>
                <c:pt idx="11">
                  <c:v>МОУ «Красноозерненская СОШ"</c:v>
                </c:pt>
              </c:strCache>
            </c:strRef>
          </c:cat>
          <c:val>
            <c:numRef>
              <c:f>РЭ!$C$3:$C$14</c:f>
              <c:numCache>
                <c:formatCode>General</c:formatCode>
                <c:ptCount val="12"/>
                <c:pt idx="0">
                  <c:v>17</c:v>
                </c:pt>
                <c:pt idx="1">
                  <c:v>10</c:v>
                </c:pt>
                <c:pt idx="2">
                  <c:v>9</c:v>
                </c:pt>
                <c:pt idx="3">
                  <c:v>8</c:v>
                </c:pt>
                <c:pt idx="4">
                  <c:v>7</c:v>
                </c:pt>
                <c:pt idx="5">
                  <c:v>5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BC8-4234-9F64-FECA71DD497A}"/>
            </c:ext>
          </c:extLst>
        </c:ser>
        <c:dLbls>
          <c:showVal val="1"/>
        </c:dLbls>
        <c:gapWidth val="219"/>
        <c:overlap val="-27"/>
        <c:axId val="37008512"/>
        <c:axId val="37010048"/>
      </c:barChart>
      <c:catAx>
        <c:axId val="370085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10048"/>
        <c:crosses val="autoZero"/>
        <c:auto val="1"/>
        <c:lblAlgn val="ctr"/>
        <c:lblOffset val="100"/>
      </c:catAx>
      <c:valAx>
        <c:axId val="370100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37008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7195603674540682"/>
          <c:y val="0.2328607630942684"/>
          <c:w val="0.35053237095363082"/>
          <c:h val="0.1226400579237940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A1809-38BB-489E-B5E1-595FF036B4D3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41BF8-4FB4-46EE-B636-AD5690D615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41BF8-4FB4-46EE-B636-AD5690D6153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41BF8-4FB4-46EE-B636-AD5690D6153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c6f919934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c6f919934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57458-C397-4B23-A27F-F8EC44023017}" type="slidenum">
              <a:rPr lang="ru-RU" smtClean="0"/>
              <a:pPr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453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center-intellect.ru/cod-olympp/school" TargetMode="External"/><Relationship Id="rId2" Type="http://schemas.openxmlformats.org/officeDocument/2006/relationships/hyperlink" Target="https://center-intellect.ru/cod-olympp/mediacenter/index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enter-intellect.ru/vsosh/stage_assignments/" TargetMode="External"/><Relationship Id="rId5" Type="http://schemas.openxmlformats.org/officeDocument/2006/relationships/hyperlink" Target="https://center-intellect.ru/vsosh/index.php" TargetMode="External"/><Relationship Id="rId4" Type="http://schemas.openxmlformats.org/officeDocument/2006/relationships/hyperlink" Target="https://center-intellect.ru/eduProgram/uchebnye-ochnye-sessii/educationalProgram/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https://vserosolimp.edsoo.ru/?ysclid=ltzorrc520274460812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olimpiada.ru/articles/useful_sources" TargetMode="External"/><Relationship Id="rId2" Type="http://schemas.openxmlformats.org/officeDocument/2006/relationships/hyperlink" Target="https://olimpiada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impiada.ru/news/2227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3028971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Система подготовки к олимпиадам : как добиться успеха?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4929198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Реализация регионального проекта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«Развитие олимпиадного движения в системе образования Ленинградской области» 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Педагогический совет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14290"/>
            <a:ext cx="2295525" cy="232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428604"/>
            <a:ext cx="902961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6990" y="0"/>
            <a:ext cx="93912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14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914255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" y="857232"/>
            <a:ext cx="90155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" y="857232"/>
            <a:ext cx="90155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1031875"/>
            <a:ext cx="85217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1031875"/>
            <a:ext cx="85217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" y="857232"/>
            <a:ext cx="9143275" cy="514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" y="857232"/>
            <a:ext cx="914255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Краткая история Всероссийской олимпиады школьников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сесоюзные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всероссийские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100" b="1" dirty="0" err="1" smtClean="0">
                <a:latin typeface="Times New Roman" pitchFamily="18" charset="0"/>
                <a:cs typeface="Times New Roman" pitchFamily="18" charset="0"/>
              </a:rPr>
              <a:t>ололимпиады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1960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ХИМИЯ — с 1964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ФИЗИКА — с 1964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БИОЛОГИЯ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5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1979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endParaRPr lang="ru-RU" sz="5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0"/>
            <a:ext cx="2295525" cy="232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8885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C52A8B-32A8-45C8-82DB-317ED428F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352426"/>
            <a:ext cx="7235537" cy="974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Общее количество участников муниципального этапа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2022-2023 учебном году осталось на уровне прошлого года и составило 1020 человек</a:t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(1022 чел. в 2021/2022 учебном году)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A15D6075-7FB1-4556-AF5C-4EA375F7C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6315683"/>
              </p:ext>
            </p:extLst>
          </p:nvPr>
        </p:nvGraphicFramePr>
        <p:xfrm>
          <a:off x="214282" y="1393174"/>
          <a:ext cx="3143271" cy="5122241"/>
        </p:xfrm>
        <a:graphic>
          <a:graphicData uri="http://schemas.openxmlformats.org/drawingml/2006/table">
            <a:tbl>
              <a:tblPr/>
              <a:tblGrid>
                <a:gridCol w="1139106">
                  <a:extLst>
                    <a:ext uri="{9D8B030D-6E8A-4147-A177-3AD203B41FA5}">
                      <a16:colId xmlns="" xmlns:a16="http://schemas.microsoft.com/office/drawing/2014/main" val="2280436617"/>
                    </a:ext>
                  </a:extLst>
                </a:gridCol>
                <a:gridCol w="288678">
                  <a:extLst>
                    <a:ext uri="{9D8B030D-6E8A-4147-A177-3AD203B41FA5}">
                      <a16:colId xmlns="" xmlns:a16="http://schemas.microsoft.com/office/drawing/2014/main" val="249328181"/>
                    </a:ext>
                  </a:extLst>
                </a:gridCol>
                <a:gridCol w="452522">
                  <a:extLst>
                    <a:ext uri="{9D8B030D-6E8A-4147-A177-3AD203B41FA5}">
                      <a16:colId xmlns="" xmlns:a16="http://schemas.microsoft.com/office/drawing/2014/main" val="1822962053"/>
                    </a:ext>
                  </a:extLst>
                </a:gridCol>
                <a:gridCol w="748027">
                  <a:extLst>
                    <a:ext uri="{9D8B030D-6E8A-4147-A177-3AD203B41FA5}">
                      <a16:colId xmlns="" xmlns:a16="http://schemas.microsoft.com/office/drawing/2014/main" val="1772317943"/>
                    </a:ext>
                  </a:extLst>
                </a:gridCol>
                <a:gridCol w="514938">
                  <a:extLst>
                    <a:ext uri="{9D8B030D-6E8A-4147-A177-3AD203B41FA5}">
                      <a16:colId xmlns="" xmlns:a16="http://schemas.microsoft.com/office/drawing/2014/main" val="2294011940"/>
                    </a:ext>
                  </a:extLst>
                </a:gridCol>
              </a:tblGrid>
              <a:tr h="5927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2021/</a:t>
                      </a:r>
                    </a:p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2022/</a:t>
                      </a:r>
                    </a:p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сравнение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71388934"/>
                  </a:ext>
                </a:extLst>
              </a:tr>
              <a:tr h="1902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-33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-19,6%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0906835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-5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-5,8%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97932283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АСТРОНОМИЯ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-30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-36,1%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091320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-3,9%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62718709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МХК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-36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-51,4%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5826206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ГЕОГРАФИЯ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8,8%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469486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АНГЛИЙСКИЙ 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3,6%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6266418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ФИЗИКА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-2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-3,6%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6210275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ЛИТЕРАТУРА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34,6%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56202614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ПРАВО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20,0%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74616491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ОБЖ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-9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-19,1%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0227562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ИСТОРИЯ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28,9%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18314184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67,6%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8537413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ФИЗКУЛЬТУРА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3911766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ЭКОЛОГИЯ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21,4%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77153045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ХИМИЯ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37,0%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21564080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ИНФОРМАТИКА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7033005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ЭКОНОМИКА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56,3%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4570914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ТЕХНОЛОГИЯ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43540156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НЕМЕЦКИЙ ЯЗЫК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175,0%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741170"/>
                  </a:ext>
                </a:extLst>
              </a:tr>
              <a:tr h="198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1020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-2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4472C4"/>
                          </a:solidFill>
                          <a:effectLst/>
                          <a:latin typeface="Times New Roman" panose="02020603050405020304" pitchFamily="18" charset="0"/>
                        </a:rPr>
                        <a:t>-0,2%</a:t>
                      </a:r>
                    </a:p>
                  </a:txBody>
                  <a:tcPr marL="5715" marR="5715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06363471"/>
                  </a:ext>
                </a:extLst>
              </a:tr>
            </a:tbl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B6500976-0569-4004-B9FC-85BA5DE78A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91759879"/>
              </p:ext>
            </p:extLst>
          </p:nvPr>
        </p:nvGraphicFramePr>
        <p:xfrm>
          <a:off x="3488834" y="2159000"/>
          <a:ext cx="5211820" cy="455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376986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60873096-8AF5-42EB-8871-4BA1CDB6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352426"/>
            <a:ext cx="7235537" cy="974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Эффективность участия в муниципального этапе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2022-2023 учебном году по сравнению с прошлым годом по школам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141CF4A4-28EA-4CA1-B7DD-6E8319ED97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05777480"/>
              </p:ext>
            </p:extLst>
          </p:nvPr>
        </p:nvGraphicFramePr>
        <p:xfrm>
          <a:off x="357158" y="1214422"/>
          <a:ext cx="8358242" cy="5273040"/>
        </p:xfrm>
        <a:graphic>
          <a:graphicData uri="http://schemas.openxmlformats.org/drawingml/2006/table">
            <a:tbl>
              <a:tblPr/>
              <a:tblGrid>
                <a:gridCol w="2575242">
                  <a:extLst>
                    <a:ext uri="{9D8B030D-6E8A-4147-A177-3AD203B41FA5}">
                      <a16:colId xmlns="" xmlns:a16="http://schemas.microsoft.com/office/drawing/2014/main" val="3815528332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3062891476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1069936915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2720946084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4092437589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476210197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1797082058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4116790152"/>
                    </a:ext>
                  </a:extLst>
                </a:gridCol>
                <a:gridCol w="722875">
                  <a:extLst>
                    <a:ext uri="{9D8B030D-6E8A-4147-A177-3AD203B41FA5}">
                      <a16:colId xmlns="" xmlns:a16="http://schemas.microsoft.com/office/drawing/2014/main" val="572419946"/>
                    </a:ext>
                  </a:extLst>
                </a:gridCol>
              </a:tblGrid>
              <a:tr h="19812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Образовательное учреждение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2021/2022 учебный год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2022/2023 учебный год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1569147"/>
                  </a:ext>
                </a:extLst>
              </a:tr>
              <a:tr h="670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Всего участников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Победителей и призеров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Эффективность участия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Всего участников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Победителей и призеров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Эффективность участия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участников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Эффективность участия</a:t>
                      </a:r>
                    </a:p>
                  </a:txBody>
                  <a:tcPr marL="5715" marR="5715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1331385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1»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-11,7%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405104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«Сосновский ЦО»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802144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5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856460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4»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9009916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«Шумиловская СОШ»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75524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 «Кузнеченская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3369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«Громовская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91043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«Петровская 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270718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«Мичуринская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275562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«Отрадненская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323621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«Раздольская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-68,2%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007047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«Мельниковская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-22,2%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468539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«Джатиевская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-29,2%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6951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«Запорожская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-51,5%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371076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«Коммунарская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675276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</a:t>
                      </a:r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Красноозерненская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-28,6%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1550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«Красноармейская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6170069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</a:t>
                      </a:r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Степанянская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57723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02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11C410-7B76-41C7-8F38-916FCA74E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7482"/>
            <a:ext cx="7886700" cy="6818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РЕГИОНАЛЬНЫЙ ЭТАП </a:t>
            </a:r>
            <a:r>
              <a:rPr lang="ru-RU" sz="1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БЫЛО ОТОБРАНО НА 48% </a:t>
            </a:r>
            <a:b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УЧАСТНИКОВ, ЧЕМ В ПРОШЛОМ ГОДУ</a:t>
            </a:r>
            <a:b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 участника в 17 олимпиадах (в прошлом году 56 участников в 16 олимпиадах)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A9476EB4-8CCA-4FDC-85E4-46416F4CE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8135135"/>
              </p:ext>
            </p:extLst>
          </p:nvPr>
        </p:nvGraphicFramePr>
        <p:xfrm>
          <a:off x="747712" y="1160938"/>
          <a:ext cx="2688432" cy="5432288"/>
        </p:xfrm>
        <a:graphic>
          <a:graphicData uri="http://schemas.openxmlformats.org/drawingml/2006/table">
            <a:tbl>
              <a:tblPr/>
              <a:tblGrid>
                <a:gridCol w="1800509">
                  <a:extLst>
                    <a:ext uri="{9D8B030D-6E8A-4147-A177-3AD203B41FA5}">
                      <a16:colId xmlns="" xmlns:a16="http://schemas.microsoft.com/office/drawing/2014/main" val="3624480255"/>
                    </a:ext>
                  </a:extLst>
                </a:gridCol>
                <a:gridCol w="419297">
                  <a:extLst>
                    <a:ext uri="{9D8B030D-6E8A-4147-A177-3AD203B41FA5}">
                      <a16:colId xmlns="" xmlns:a16="http://schemas.microsoft.com/office/drawing/2014/main" val="1887444872"/>
                    </a:ext>
                  </a:extLst>
                </a:gridCol>
                <a:gridCol w="468626">
                  <a:extLst>
                    <a:ext uri="{9D8B030D-6E8A-4147-A177-3AD203B41FA5}">
                      <a16:colId xmlns="" xmlns:a16="http://schemas.microsoft.com/office/drawing/2014/main" val="3534126230"/>
                    </a:ext>
                  </a:extLst>
                </a:gridCol>
              </a:tblGrid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ОУ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21/22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22/23 г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21236514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1»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54868888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«Сосновский ЦО»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0647607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5»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9973427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«Мичуринская СОШ»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08159303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«Петровская  СОШ»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0819704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«Шумиловская СОШ»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19855425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«СОШ № 4»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6096844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«Отрадненская СОШ»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95782581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«Мельниковская СОШ»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61139462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«Громовская СОШ»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2846029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"Раздольская СОШ"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7220278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МОУ "Кузнеченская СОШ"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4664010"/>
                  </a:ext>
                </a:extLst>
              </a:tr>
              <a:tr h="291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Общий итог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6120752"/>
                  </a:ext>
                </a:extLst>
              </a:tr>
            </a:tbl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CD401059-7404-4421-959F-0A5D008300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05766532"/>
              </p:ext>
            </p:extLst>
          </p:nvPr>
        </p:nvGraphicFramePr>
        <p:xfrm>
          <a:off x="4356259" y="1160938"/>
          <a:ext cx="3851910" cy="440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127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C9B82D23-9F77-4246-8ADA-8C028556C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352426"/>
            <a:ext cx="7235537" cy="97496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 обучающих сессиях МОУ ДОД «Интеллект»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2927949C-0F11-476B-B988-E3F3EA9031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90235502"/>
              </p:ext>
            </p:extLst>
          </p:nvPr>
        </p:nvGraphicFramePr>
        <p:xfrm>
          <a:off x="285720" y="1491615"/>
          <a:ext cx="4071968" cy="4580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="" xmlns:a16="http://schemas.microsoft.com/office/drawing/2014/main" id="{F167BE41-3B13-4F55-95E3-841341D50E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50123527"/>
              </p:ext>
            </p:extLst>
          </p:nvPr>
        </p:nvGraphicFramePr>
        <p:xfrm>
          <a:off x="4786314" y="1491614"/>
          <a:ext cx="4071966" cy="4580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6C88AF3-EB5A-4D8D-9ACB-08D66A9F25FD}"/>
              </a:ext>
            </a:extLst>
          </p:cNvPr>
          <p:cNvSpPr txBox="1"/>
          <p:nvPr/>
        </p:nvSpPr>
        <p:spPr>
          <a:xfrm>
            <a:off x="1214414" y="6286520"/>
            <a:ext cx="2158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Всего 75 участников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F227AD3-EC3C-4E29-9C98-15951F026B3D}"/>
              </a:ext>
            </a:extLst>
          </p:cNvPr>
          <p:cNvSpPr txBox="1"/>
          <p:nvPr/>
        </p:nvSpPr>
        <p:spPr>
          <a:xfrm>
            <a:off x="5500694" y="6286520"/>
            <a:ext cx="2158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Всего 12 участников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352930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C52A8B-32A8-45C8-82DB-317ED428F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24" y="214290"/>
            <a:ext cx="7235537" cy="974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Общее количество участников муниципального этапа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2023-2024 учебном году сократилось на 1,9% и составило 1001 чел.</a:t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(1020 чел. в 2022/2023 учебном году)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EF2A2CBE-1861-4BC5-9CAF-45CF765377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163097"/>
              </p:ext>
            </p:extLst>
          </p:nvPr>
        </p:nvGraphicFramePr>
        <p:xfrm>
          <a:off x="214282" y="1167627"/>
          <a:ext cx="4143372" cy="5690373"/>
        </p:xfrm>
        <a:graphic>
          <a:graphicData uri="http://schemas.openxmlformats.org/drawingml/2006/table">
            <a:tbl>
              <a:tblPr/>
              <a:tblGrid>
                <a:gridCol w="1660393">
                  <a:extLst>
                    <a:ext uri="{9D8B030D-6E8A-4147-A177-3AD203B41FA5}">
                      <a16:colId xmlns="" xmlns:a16="http://schemas.microsoft.com/office/drawing/2014/main" val="2026943936"/>
                    </a:ext>
                  </a:extLst>
                </a:gridCol>
                <a:gridCol w="532785">
                  <a:extLst>
                    <a:ext uri="{9D8B030D-6E8A-4147-A177-3AD203B41FA5}">
                      <a16:colId xmlns="" xmlns:a16="http://schemas.microsoft.com/office/drawing/2014/main" val="4144825935"/>
                    </a:ext>
                  </a:extLst>
                </a:gridCol>
                <a:gridCol w="459631">
                  <a:extLst>
                    <a:ext uri="{9D8B030D-6E8A-4147-A177-3AD203B41FA5}">
                      <a16:colId xmlns="" xmlns:a16="http://schemas.microsoft.com/office/drawing/2014/main" val="3268266073"/>
                    </a:ext>
                  </a:extLst>
                </a:gridCol>
                <a:gridCol w="555678">
                  <a:extLst>
                    <a:ext uri="{9D8B030D-6E8A-4147-A177-3AD203B41FA5}">
                      <a16:colId xmlns="" xmlns:a16="http://schemas.microsoft.com/office/drawing/2014/main" val="851494092"/>
                    </a:ext>
                  </a:extLst>
                </a:gridCol>
                <a:gridCol w="934885">
                  <a:extLst>
                    <a:ext uri="{9D8B030D-6E8A-4147-A177-3AD203B41FA5}">
                      <a16:colId xmlns="" xmlns:a16="http://schemas.microsoft.com/office/drawing/2014/main" val="1485813229"/>
                    </a:ext>
                  </a:extLst>
                </a:gridCol>
              </a:tblGrid>
              <a:tr h="6763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2022-2023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2023-2024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РАЗНИЦА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65617149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94831572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6851399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История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6859424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Информатика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03755810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Литература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00692155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Английский язык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8,6%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98006319"/>
                  </a:ext>
                </a:extLst>
              </a:tr>
              <a:tr h="219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Экономика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2758310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Химия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13,5%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8652549"/>
                  </a:ext>
                </a:extLst>
              </a:tr>
              <a:tr h="3595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Китайский язык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81389005"/>
                  </a:ext>
                </a:extLst>
              </a:tr>
              <a:tr h="2394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Физкультура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-10,0%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09619247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География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-5,4%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7860407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Физика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-7,5%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36363893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Немецкий язык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-6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-54,5%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93713639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Астрономия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-13,2%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19792779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-5,2%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40517959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Право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-11,7%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9064649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-8,6%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77464396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Экология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-26,5%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8592336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Технология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-56,3%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00893609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Искусство (МХК)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-10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-29,4%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4876308"/>
                  </a:ext>
                </a:extLst>
              </a:tr>
              <a:tr h="1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ОБЖ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5430" marR="5430" marT="72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-33,3%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04577161"/>
                  </a:ext>
                </a:extLst>
              </a:tr>
              <a:tr h="2236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1001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-1,9%</a:t>
                      </a:r>
                    </a:p>
                  </a:txBody>
                  <a:tcPr marL="5430" marR="5430" marT="72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2717557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11AFE249-A603-47AD-AFEB-DB4618806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27051420"/>
              </p:ext>
            </p:extLst>
          </p:nvPr>
        </p:nvGraphicFramePr>
        <p:xfrm>
          <a:off x="4000496" y="1857364"/>
          <a:ext cx="5143504" cy="4406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376986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60873096-8AF5-42EB-8871-4BA1CDB6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352426"/>
            <a:ext cx="7235537" cy="97496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 муниципального этапе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2023-2024 учебном году по сравнению с прошлым годом по школам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97ACE68E-15F3-4D25-9424-2066B2ED1B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185670163"/>
              </p:ext>
            </p:extLst>
          </p:nvPr>
        </p:nvGraphicFramePr>
        <p:xfrm>
          <a:off x="142499" y="1550670"/>
          <a:ext cx="4040128" cy="452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92D204B6-2A20-4D3B-91DA-CBD8699DA4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180592833"/>
              </p:ext>
            </p:extLst>
          </p:nvPr>
        </p:nvGraphicFramePr>
        <p:xfrm>
          <a:off x="4510077" y="1550669"/>
          <a:ext cx="4111409" cy="452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30269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60873096-8AF5-42EB-8871-4BA1CDB6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352427"/>
            <a:ext cx="7235537" cy="5048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Эффективность участия в муниципального этапе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2023-20234 учебном году по сравнению с прошлым годом по школам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46B1714F-4B2D-4E9D-A049-32E9A0242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20191479"/>
              </p:ext>
            </p:extLst>
          </p:nvPr>
        </p:nvGraphicFramePr>
        <p:xfrm>
          <a:off x="357156" y="1000108"/>
          <a:ext cx="8643999" cy="5643594"/>
        </p:xfrm>
        <a:graphic>
          <a:graphicData uri="http://schemas.openxmlformats.org/drawingml/2006/table">
            <a:tbl>
              <a:tblPr/>
              <a:tblGrid>
                <a:gridCol w="2272122">
                  <a:extLst>
                    <a:ext uri="{9D8B030D-6E8A-4147-A177-3AD203B41FA5}">
                      <a16:colId xmlns="" xmlns:a16="http://schemas.microsoft.com/office/drawing/2014/main" val="1268506732"/>
                    </a:ext>
                  </a:extLst>
                </a:gridCol>
                <a:gridCol w="844286">
                  <a:extLst>
                    <a:ext uri="{9D8B030D-6E8A-4147-A177-3AD203B41FA5}">
                      <a16:colId xmlns="" xmlns:a16="http://schemas.microsoft.com/office/drawing/2014/main" val="3071506656"/>
                    </a:ext>
                  </a:extLst>
                </a:gridCol>
                <a:gridCol w="831870">
                  <a:extLst>
                    <a:ext uri="{9D8B030D-6E8A-4147-A177-3AD203B41FA5}">
                      <a16:colId xmlns="" xmlns:a16="http://schemas.microsoft.com/office/drawing/2014/main" val="891908313"/>
                    </a:ext>
                  </a:extLst>
                </a:gridCol>
                <a:gridCol w="769791">
                  <a:extLst>
                    <a:ext uri="{9D8B030D-6E8A-4147-A177-3AD203B41FA5}">
                      <a16:colId xmlns="" xmlns:a16="http://schemas.microsoft.com/office/drawing/2014/main" val="2213437578"/>
                    </a:ext>
                  </a:extLst>
                </a:gridCol>
                <a:gridCol w="819454">
                  <a:extLst>
                    <a:ext uri="{9D8B030D-6E8A-4147-A177-3AD203B41FA5}">
                      <a16:colId xmlns="" xmlns:a16="http://schemas.microsoft.com/office/drawing/2014/main" val="1936477559"/>
                    </a:ext>
                  </a:extLst>
                </a:gridCol>
                <a:gridCol w="844286">
                  <a:extLst>
                    <a:ext uri="{9D8B030D-6E8A-4147-A177-3AD203B41FA5}">
                      <a16:colId xmlns="" xmlns:a16="http://schemas.microsoft.com/office/drawing/2014/main" val="1453605568"/>
                    </a:ext>
                  </a:extLst>
                </a:gridCol>
                <a:gridCol w="807038">
                  <a:extLst>
                    <a:ext uri="{9D8B030D-6E8A-4147-A177-3AD203B41FA5}">
                      <a16:colId xmlns="" xmlns:a16="http://schemas.microsoft.com/office/drawing/2014/main" val="43578368"/>
                    </a:ext>
                  </a:extLst>
                </a:gridCol>
                <a:gridCol w="807038">
                  <a:extLst>
                    <a:ext uri="{9D8B030D-6E8A-4147-A177-3AD203B41FA5}">
                      <a16:colId xmlns="" xmlns:a16="http://schemas.microsoft.com/office/drawing/2014/main" val="2806235219"/>
                    </a:ext>
                  </a:extLst>
                </a:gridCol>
                <a:gridCol w="648114">
                  <a:extLst>
                    <a:ext uri="{9D8B030D-6E8A-4147-A177-3AD203B41FA5}">
                      <a16:colId xmlns="" xmlns:a16="http://schemas.microsoft.com/office/drawing/2014/main" val="2536245921"/>
                    </a:ext>
                  </a:extLst>
                </a:gridCol>
              </a:tblGrid>
              <a:tr h="19788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Образовательное учреждение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2022-2023 учебный год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2023-2024 учебный год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Сравнение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1780971"/>
                  </a:ext>
                </a:extLst>
              </a:tr>
              <a:tr h="767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участников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победителей и призеров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Эффективность участия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участников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победителей и призеров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Эффективность участия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кол-ву участников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эффективность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4986811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1»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-10,3%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0069970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5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4823140"/>
                  </a:ext>
                </a:extLst>
              </a:tr>
              <a:tr h="3878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«Сосновский центр образования»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-14,3%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0105090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4»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-12,6%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0431170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Раздольская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2168115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Шумиловская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-36,4%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6777105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Громовская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997424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«Мичуринская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-34,4%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0542346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«Петровская 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9225524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Кузнеченская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-46,5%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3012539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«Отрадненская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-12,9%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1114784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Мельниковская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-35,7%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2076053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Джатиевская</a:t>
                      </a:r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17,6%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-29,4%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7,4%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451501"/>
                  </a:ext>
                </a:extLst>
              </a:tr>
              <a:tr h="3878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2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Красноозерненская</a:t>
                      </a:r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-21,8%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5800030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«Запорожская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-37,5%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33,8%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76627524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«Коммунарская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9456207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«Красноармейская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-25,0%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2689747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«Степанянская ООШ»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6053330"/>
                  </a:ext>
                </a:extLst>
              </a:tr>
              <a:tr h="2295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31,3%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27,1%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-1,9%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-4,20%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954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02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11C410-7B76-41C7-8F38-916FCA74E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7482"/>
            <a:ext cx="7886700" cy="6818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РЕГИОНАЛЬНЫЙ ЭТАП </a:t>
            </a:r>
            <a:r>
              <a:rPr lang="ru-RU" sz="1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БЫЛО ОТОБРАНО НА 16,9% </a:t>
            </a:r>
            <a:b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УЧАСТНИКОВ, ЧЕМ В ПРОШЛОМ ГОДУ</a:t>
            </a:r>
            <a:b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 участника в 17 олимпиадах (в прошлом году 83 участников в 17 олимпиадах)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A496EA1F-61E3-4D70-BCD2-D983951D3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1639753"/>
              </p:ext>
            </p:extLst>
          </p:nvPr>
        </p:nvGraphicFramePr>
        <p:xfrm>
          <a:off x="214282" y="1000108"/>
          <a:ext cx="4429156" cy="5593080"/>
        </p:xfrm>
        <a:graphic>
          <a:graphicData uri="http://schemas.openxmlformats.org/drawingml/2006/table">
            <a:tbl>
              <a:tblPr/>
              <a:tblGrid>
                <a:gridCol w="2934982">
                  <a:extLst>
                    <a:ext uri="{9D8B030D-6E8A-4147-A177-3AD203B41FA5}">
                      <a16:colId xmlns="" xmlns:a16="http://schemas.microsoft.com/office/drawing/2014/main" val="3517795722"/>
                    </a:ext>
                  </a:extLst>
                </a:gridCol>
                <a:gridCol w="666938">
                  <a:extLst>
                    <a:ext uri="{9D8B030D-6E8A-4147-A177-3AD203B41FA5}">
                      <a16:colId xmlns="" xmlns:a16="http://schemas.microsoft.com/office/drawing/2014/main" val="2002127616"/>
                    </a:ext>
                  </a:extLst>
                </a:gridCol>
                <a:gridCol w="827236">
                  <a:extLst>
                    <a:ext uri="{9D8B030D-6E8A-4147-A177-3AD203B41FA5}">
                      <a16:colId xmlns="" xmlns:a16="http://schemas.microsoft.com/office/drawing/2014/main" val="400167894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22/23 г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23/24 г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31090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1»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814807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5»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18127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«СОШ № 4»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434548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«Сосновский ЦО»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685406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Шумиловская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429104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"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Раздольская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6378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«Петровская 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24516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Отрадненская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436262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Громовская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01368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«Мичуринская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49861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Мельниковская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СОШ»  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871217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МОУ «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Красноозерненская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834762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итог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54150987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="" xmlns:a16="http://schemas.microsoft.com/office/drawing/2014/main" id="{EB394A01-7892-4223-AFC3-6062430A9C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45070122"/>
              </p:ext>
            </p:extLst>
          </p:nvPr>
        </p:nvGraphicFramePr>
        <p:xfrm>
          <a:off x="4572000" y="1541290"/>
          <a:ext cx="4293158" cy="435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127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B52684-C76B-45A7-A180-080FA1FD3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0956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 школьном этапе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2023-2024 учебном году</a:t>
            </a:r>
            <a:endParaRPr lang="ru-RU" sz="20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97BA3CA4-6400-4265-84CC-EA81CDC854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61610297"/>
              </p:ext>
            </p:extLst>
          </p:nvPr>
        </p:nvGraphicFramePr>
        <p:xfrm>
          <a:off x="214282" y="884255"/>
          <a:ext cx="5715039" cy="5875093"/>
        </p:xfrm>
        <a:graphic>
          <a:graphicData uri="http://schemas.openxmlformats.org/drawingml/2006/table">
            <a:tbl>
              <a:tblPr/>
              <a:tblGrid>
                <a:gridCol w="3087492">
                  <a:extLst>
                    <a:ext uri="{9D8B030D-6E8A-4147-A177-3AD203B41FA5}">
                      <a16:colId xmlns="" xmlns:a16="http://schemas.microsoft.com/office/drawing/2014/main" val="4241681071"/>
                    </a:ext>
                  </a:extLst>
                </a:gridCol>
                <a:gridCol w="1516932">
                  <a:extLst>
                    <a:ext uri="{9D8B030D-6E8A-4147-A177-3AD203B41FA5}">
                      <a16:colId xmlns="" xmlns:a16="http://schemas.microsoft.com/office/drawing/2014/main" val="1810725627"/>
                    </a:ext>
                  </a:extLst>
                </a:gridCol>
                <a:gridCol w="1110615">
                  <a:extLst>
                    <a:ext uri="{9D8B030D-6E8A-4147-A177-3AD203B41FA5}">
                      <a16:colId xmlns="" xmlns:a16="http://schemas.microsoft.com/office/drawing/2014/main" val="601647442"/>
                    </a:ext>
                  </a:extLst>
                </a:gridCol>
              </a:tblGrid>
              <a:tr h="4923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Cyr" panose="020B0604020202020204" pitchFamily="34" charset="0"/>
                        </a:rPr>
                        <a:t>ОУ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Cyr" panose="020B0604020202020204" pitchFamily="34" charset="0"/>
                        </a:rPr>
                        <a:t>Всего участников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Cyr" panose="020B0604020202020204" pitchFamily="34" charset="0"/>
                        </a:rPr>
                        <a:t>Физлица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33634567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"Громовская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259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76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71415090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Джатиевская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132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191359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"Запорожская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214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69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26013401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"Коммунарская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118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43296365"/>
                  </a:ext>
                </a:extLst>
              </a:tr>
              <a:tr h="3582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"Красноармейская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61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2049873"/>
                  </a:ext>
                </a:extLst>
              </a:tr>
              <a:tr h="3582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Красноозернеская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133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09822811"/>
                  </a:ext>
                </a:extLst>
              </a:tr>
              <a:tr h="2352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Кривковская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НШДС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1884736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Кузнеченская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679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164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10054648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Мельниковская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137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50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20643324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"Мичуринская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376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123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45429628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Отрадненская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130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Arial Cyr" panose="020B0604020202020204" pitchFamily="34" charset="0"/>
                        </a:rPr>
                        <a:t>66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46403865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"Петровская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327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77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201614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Раздольская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398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123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86346183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"Сосновский ЦО"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885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354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2204224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"СОШ № 1"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1032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308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7511112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"СОШ № 4"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786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287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8046944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"СОШ № 5"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768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285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61284059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Степанянская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ООШ"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84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24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68436518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МОУ "</a:t>
                      </a:r>
                      <a:r>
                        <a:rPr lang="ru-RU" sz="1600" b="1" i="0" u="none" strike="noStrike" dirty="0" err="1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Шумиловская</a:t>
                      </a:r>
                      <a:r>
                        <a:rPr lang="ru-RU" sz="1600" b="1" i="0" u="none" strike="noStrike" dirty="0">
                          <a:solidFill>
                            <a:srgbClr val="16365C"/>
                          </a:solidFill>
                          <a:effectLst/>
                          <a:latin typeface="Arial Cyr" panose="020B0604020202020204" pitchFamily="34" charset="0"/>
                        </a:rPr>
                        <a:t> СОШ"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637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Arial Cyr" panose="020B0604020202020204" pitchFamily="34" charset="0"/>
                        </a:rPr>
                        <a:t>172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94873602"/>
                  </a:ext>
                </a:extLst>
              </a:tr>
              <a:tr h="192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Общий итог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7169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effectLst/>
                          <a:latin typeface="Arial Cyr" panose="020B0604020202020204" pitchFamily="34" charset="0"/>
                        </a:rPr>
                        <a:t>2321</a:t>
                      </a:r>
                    </a:p>
                  </a:txBody>
                  <a:tcPr marL="5715" marR="5715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58657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C901480-1690-4FF5-BD7A-9811E15CDAFF}"/>
              </a:ext>
            </a:extLst>
          </p:cNvPr>
          <p:cNvSpPr txBox="1"/>
          <p:nvPr/>
        </p:nvSpPr>
        <p:spPr>
          <a:xfrm>
            <a:off x="5643570" y="1142984"/>
            <a:ext cx="37516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2022/23 учебном году</a:t>
            </a:r>
          </a:p>
          <a:p>
            <a:r>
              <a:rPr lang="ru-RU" b="1" dirty="0">
                <a:solidFill>
                  <a:srgbClr val="C00000"/>
                </a:solidFill>
              </a:rPr>
              <a:t> 7443 участника и </a:t>
            </a:r>
          </a:p>
          <a:p>
            <a:r>
              <a:rPr lang="ru-RU" b="1" dirty="0">
                <a:solidFill>
                  <a:srgbClr val="C00000"/>
                </a:solidFill>
              </a:rPr>
              <a:t>2295 физлиц соответственно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Количество участников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Уменьшилось на 3,7%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Количество физлиц возросло на 1%</a:t>
            </a:r>
          </a:p>
        </p:txBody>
      </p:sp>
    </p:spTree>
    <p:extLst>
      <p:ext uri="{BB962C8B-B14F-4D97-AF65-F5344CB8AC3E}">
        <p14:creationId xmlns="" xmlns:p14="http://schemas.microsoft.com/office/powerpoint/2010/main" val="37355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Краткая история Всероссийской олимпиады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ИНФОРМАТИКА (ПРОГРАММИРОВАНИЕ) — 1989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ГЕОГРАФИЯ — 1992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АСТРОНОМИЯ— 1994 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ЭКОЛОГИЯ —  1994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ЛИТЕРАТУРА — 1995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РУССКИЙ ЯЗЫК — 1996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 - 1996</a:t>
            </a:r>
          </a:p>
        </p:txBody>
      </p:sp>
      <p:pic>
        <p:nvPicPr>
          <p:cNvPr id="4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857496"/>
            <a:ext cx="2822385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zen_doc/1594832/pub_5db2c25674f1bc00b047d224_5db2c2649c944600acb5f4d1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5127" y="4643446"/>
            <a:ext cx="2708873" cy="2214554"/>
          </a:xfrm>
          <a:prstGeom prst="rect">
            <a:avLst/>
          </a:prstGeom>
          <a:noFill/>
        </p:spPr>
      </p:pic>
      <p:sp>
        <p:nvSpPr>
          <p:cNvPr id="19" name="Стрелка вправо 18"/>
          <p:cNvSpPr/>
          <p:nvPr/>
        </p:nvSpPr>
        <p:spPr>
          <a:xfrm>
            <a:off x="4714876" y="0"/>
            <a:ext cx="4429124" cy="4005064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Отсутствие системности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251520" y="0"/>
            <a:ext cx="4391918" cy="414908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Множество образовательных практик по подготовке к олимпиадам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827028" y="3070507"/>
            <a:ext cx="4071966" cy="378621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Отсутствие общей стратегии подготовки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Трёхуровневая модель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57224" y="1571612"/>
            <a:ext cx="7500990" cy="4429156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ШКОЛЬНЫЙ ОЛИМПИАДНЫЙ ЦЕНТР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000232" y="4714884"/>
            <a:ext cx="5214974" cy="15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00364" y="3500438"/>
            <a:ext cx="3214710" cy="15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14546" y="3571876"/>
            <a:ext cx="52446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МУНИЦИПАЛЬНЫЙ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ОЛИМПИАДНЫЙ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ЦЕНТР ОМЕГА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2571744"/>
            <a:ext cx="2589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РЕГИОНАЛЬНЫЙ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ОЛИМПИАДНЫЙ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ЦЕНТР ИНТЕЛЛЕКТ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Школьный олимпиадный центр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500438"/>
            <a:ext cx="2295525" cy="232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Создание условий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ОО эффективной системы подготовки обучающихся к участию во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обеспечение результативности участия обучающихся ОО во всех этапах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786874" cy="5286412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осуществление планирования деятельности на уровне ОО по организации подготовки обучающихся к участию во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проведение информационно-разъяснительной работы среди педагогических работников, обучающихся, родителей (законных представителей) 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как наиболее эффективной форме выявления и развития одаренных детей, о предоставляемых победителям и призерам заключительного этапа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льготах при поступлении на обучение в вуз;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организация олимпиадной подготовки на базе ОО с привлечением кадрового ресурса «своей» ОО;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организация взаимодействия с МОЦ в целях обеспечения участия обучающихся ОО в мероприятиях МОЦ, направленных на олимпиадную подготовку;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привлечение дополнительных ресурсов (кадровых, образовательных, финансовых, информационных) для организации олимпиадной подготовки, в том числе ресурса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Медиацентра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удаленной площадки ГБУ ДО Центр «Интеллект», «базовых школ», создаваемых в муниципальной системе образования, дополнительных образовательных программ ГБУ ДО Центр «Интеллект», всероссийских образовательных центров, осуществляющих подготовку к участию во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координирует деятельность педагогических работников ОО, занимающихся подготовкой 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руководителей предметных кружков в целях повышения эффективности олимпиадной подготовки;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осуществляет информирование обучающихся, педагогов, родителей (законных представителей) о деятельности ШОЦ, МОЦ, РОЦ по выявлению, развитию и сопровождению одаренных детей, принимаемых на школьном, муниципальном и региональном этапах мерах по подготовке обучающихся к участию 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формирует заявки для МОЦ о включении наиболее мотивированных обучающихся ОО в состав муниципальной заявки для олимпиадной подготовки на базе РОЦ;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«ведет» реестр мотивированных и перспективных обучающихся ОО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организует на уровне ОО индивидуальное сопровождение наиболее мотивированных на эффективное участие 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обучающихся, обучающихся - участников образовательных программ ГБУ ДО Центр «Интеллект», а именно: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организует для них индивидуальный образовательный маршрут в рамках образовательной программы ОО;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период между занятиями в Центре «Интеллект» организует контроль за выполнением обучающимися домашних заданий, организует взаимодействие школьного учителя по определенному предмету с олимпиадным тренером на муниципальном уровне и уровне Центра «Интеллект»;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организует участие обучающихся ОО в школьном и муниципальном этапах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организует участие обучающихся ОО в реализации дополнительных дистанционных образовательных программ олимпиадной подготовки на базе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Медиацентров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программ Заочной математической школы ГБУ ДО Центр «Интеллект»;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осуществляет контроль за посещаемостью обучающимися ОО занятий олимпиадной подготовки на муниципальном, региональном уровнях в дистанционном и очном форматах;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контролирует регистрацию участников олимпиадной подготовки в Навигаторе 47;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осуществляет контроль за участием всех участников олимпиадной подготовки во всех этапах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формирует реестр олимпиадных тренеров из числа педагогических работников ОО, подготовивших победителей и призеров муниципального и регионального этапов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организует сетевое взаимодействие учителей - наставников олимпиадной подготовки с тренерами муниципальных и региональных олимпиадных команд, преподавателей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Медиацентров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целью обмена опытом;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организует участие школьных учителей - наставников в реализации образовательных программ олимпиадной подготовки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Медиацентрах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качестве слушателей;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организует участие учителей - олимпиадных тренеров в методических семинарах по проблемам работы с одаренными детьми и олимпиадной подготовке, проводимых МОЦ и РОЦ;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организует участие обучающихся в школьном этапе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платформе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Сириус.Курсы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организует проведение торжественных мероприятий по награждению победителей и призеров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их учителей-наставников;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обеспечивает информационно-аналитическое сопровождение системы олимпиадной подготовки в ОО: наполнение и регулярное ведение сайта ОО, оформление стендов, издание сборников, буклетов, «доски почета» победителей и призеров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ШОЦ создается в форме методического объединения педагогических работников, занимающихся на систематической основе олимпиадной подготовкой обучающихся в рамках урочной и (или) внеурочной  деятельности, реализующих дополнительные общеобразовательные программы и демонстрирующих стабильно высокую результативности обучающихся во всероссийской олимпиаде школьников (далее –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Краткая история Всероссийской олимпиады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АНГЛИЙСКИЙ ЯЗЫК — 1998;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 — 2000 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НЕМЕЦКИЙ ЯЗЫК —  2000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 — 2000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– 2000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ОБЩЕСТВОЗНАНИЕ – 2001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ОСНОВЫ ПРЕДПРИНИМАТЕЛЬСКОЙ ДЕЯТЕЛЬНОСТИ И ПОТРЕБИТЕЛЬСКИХ ЗНАНИЙ- 2001( с 2009 перешла в разряд региональных)</a:t>
            </a:r>
          </a:p>
          <a:p>
            <a:endParaRPr lang="ru-RU" dirty="0"/>
          </a:p>
        </p:txBody>
      </p:sp>
      <p:pic>
        <p:nvPicPr>
          <p:cNvPr id="4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857364"/>
            <a:ext cx="1763967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Рекомендуемое количество сотрудников ОО, входящих в состав ШОЦ –от трех до пяти единиц, в том числе: педагог-организатор, преподаватель, педагог дополнительного образования,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методист. </a:t>
            </a:r>
          </a:p>
          <a:p>
            <a:pPr algn="just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ШОЦ на уровне ОО осуществляет организационную, методическую, информационную, аналитическую, прогностическую  деятельность в целях повышения результативности участия обучающихся ОО (группы ОО)во всех этапах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мероприятия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Консультации для руководителей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онлайн-совещаний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тематических методических семинаров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вебинаров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Ежегодная научно-практическая конференция «Всероссийская олимпиада школьников: формы, педагогические технологии и методики подготовки»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мероприятия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регулярных дополнительных образовательных программ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единого банка дополнительных образовательных программ олимпиадной подготовки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олимпиадной подготовки обучающихся в рамках региональных сборных муниципальных олимпиадных команд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мероприятия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Региональный конкурс «Лучший олимпиадный центр»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Региональный конкурс на лучшую олимпиадную смену в летних лагерях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Пополнение банка заданий школьного, муниципального, регионального, заключительного этапов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мероприятия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и регулярное обновление регионального реестра олимпиадных тренеров;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повышения квалификации, тренингов, семинаров олимпиадных тренеров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регулярного обмена опытом олимпиадной подготовки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Широкое информационно- просветительское сопровождение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>
            <a:spLocks noGrp="1"/>
          </p:cNvSpPr>
          <p:nvPr>
            <p:ph type="body" idx="4294967295"/>
          </p:nvPr>
        </p:nvSpPr>
        <p:spPr>
          <a:xfrm>
            <a:off x="340923" y="3115400"/>
            <a:ext cx="1455600" cy="6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10 мин.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1" name="Google Shape;101;p18"/>
          <p:cNvSpPr txBox="1">
            <a:spLocks noGrp="1"/>
          </p:cNvSpPr>
          <p:nvPr>
            <p:ph type="body" idx="4294967295"/>
          </p:nvPr>
        </p:nvSpPr>
        <p:spPr>
          <a:xfrm>
            <a:off x="1896036" y="714356"/>
            <a:ext cx="820272" cy="863433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1-4</a:t>
            </a:r>
            <a:endParaRPr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Google Shape;103;p18"/>
          <p:cNvSpPr txBox="1">
            <a:spLocks noGrp="1"/>
          </p:cNvSpPr>
          <p:nvPr>
            <p:ph type="body" idx="4294967295"/>
          </p:nvPr>
        </p:nvSpPr>
        <p:spPr>
          <a:xfrm>
            <a:off x="2126317" y="3115400"/>
            <a:ext cx="1315500" cy="6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10 мин.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2" name="Google Shape;104;p18"/>
          <p:cNvGrpSpPr/>
          <p:nvPr/>
        </p:nvGrpSpPr>
        <p:grpSpPr>
          <a:xfrm>
            <a:off x="2266282" y="3918611"/>
            <a:ext cx="198900" cy="791541"/>
            <a:chOff x="2223534" y="2938958"/>
            <a:chExt cx="198900" cy="593656"/>
          </a:xfrm>
        </p:grpSpPr>
        <p:cxnSp>
          <p:nvCxnSpPr>
            <p:cNvPr id="105" name="Google Shape;105;p18"/>
            <p:cNvCxnSpPr/>
            <p:nvPr/>
          </p:nvCxnSpPr>
          <p:spPr>
            <a:xfrm rot="10800000">
              <a:off x="2322997" y="2938958"/>
              <a:ext cx="0" cy="5547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6" name="Google Shape;106;p18"/>
            <p:cNvSpPr/>
            <p:nvPr/>
          </p:nvSpPr>
          <p:spPr>
            <a:xfrm rot="10800000" flipH="1">
              <a:off x="2223534" y="3333714"/>
              <a:ext cx="198900" cy="19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18"/>
          <p:cNvSpPr txBox="1">
            <a:spLocks noGrp="1"/>
          </p:cNvSpPr>
          <p:nvPr>
            <p:ph type="body" idx="4294967295"/>
          </p:nvPr>
        </p:nvSpPr>
        <p:spPr>
          <a:xfrm>
            <a:off x="3767755" y="3115400"/>
            <a:ext cx="1315500" cy="6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30 мин.</a:t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3" name="Google Shape;110;p18"/>
          <p:cNvGrpSpPr/>
          <p:nvPr/>
        </p:nvGrpSpPr>
        <p:grpSpPr>
          <a:xfrm>
            <a:off x="4058732" y="2146954"/>
            <a:ext cx="198900" cy="791541"/>
            <a:chOff x="3918084" y="1610215"/>
            <a:chExt cx="198900" cy="593656"/>
          </a:xfrm>
        </p:grpSpPr>
        <p:cxnSp>
          <p:nvCxnSpPr>
            <p:cNvPr id="111" name="Google Shape;111;p18"/>
            <p:cNvCxnSpPr/>
            <p:nvPr/>
          </p:nvCxnSpPr>
          <p:spPr>
            <a:xfrm>
              <a:off x="4017546" y="1649171"/>
              <a:ext cx="0" cy="5547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2" name="Google Shape;112;p18"/>
            <p:cNvSpPr/>
            <p:nvPr/>
          </p:nvSpPr>
          <p:spPr>
            <a:xfrm>
              <a:off x="3918084" y="1610215"/>
              <a:ext cx="198900" cy="19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" name="Google Shape;116;p18"/>
          <p:cNvGrpSpPr/>
          <p:nvPr/>
        </p:nvGrpSpPr>
        <p:grpSpPr>
          <a:xfrm>
            <a:off x="5973070" y="3918611"/>
            <a:ext cx="198900" cy="791541"/>
            <a:chOff x="5958946" y="2938958"/>
            <a:chExt cx="198900" cy="593656"/>
          </a:xfrm>
        </p:grpSpPr>
        <p:cxnSp>
          <p:nvCxnSpPr>
            <p:cNvPr id="117" name="Google Shape;117;p18"/>
            <p:cNvCxnSpPr/>
            <p:nvPr/>
          </p:nvCxnSpPr>
          <p:spPr>
            <a:xfrm rot="10800000">
              <a:off x="6058409" y="2938958"/>
              <a:ext cx="0" cy="5547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8" name="Google Shape;118;p18"/>
            <p:cNvSpPr/>
            <p:nvPr/>
          </p:nvSpPr>
          <p:spPr>
            <a:xfrm rot="10800000" flipH="1">
              <a:off x="5958946" y="3333714"/>
              <a:ext cx="198900" cy="19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" name="Google Shape;122;p18"/>
          <p:cNvGrpSpPr/>
          <p:nvPr/>
        </p:nvGrpSpPr>
        <p:grpSpPr>
          <a:xfrm>
            <a:off x="7669807" y="2146954"/>
            <a:ext cx="198900" cy="791541"/>
            <a:chOff x="3918084" y="1610215"/>
            <a:chExt cx="198900" cy="593656"/>
          </a:xfrm>
        </p:grpSpPr>
        <p:cxnSp>
          <p:nvCxnSpPr>
            <p:cNvPr id="123" name="Google Shape;123;p18"/>
            <p:cNvCxnSpPr/>
            <p:nvPr/>
          </p:nvCxnSpPr>
          <p:spPr>
            <a:xfrm>
              <a:off x="4017546" y="1649171"/>
              <a:ext cx="0" cy="5547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4" name="Google Shape;124;p18"/>
            <p:cNvSpPr/>
            <p:nvPr/>
          </p:nvSpPr>
          <p:spPr>
            <a:xfrm>
              <a:off x="3918084" y="1610215"/>
              <a:ext cx="198900" cy="19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" name="Google Shape;101;p18"/>
          <p:cNvSpPr txBox="1">
            <a:spLocks/>
          </p:cNvSpPr>
          <p:nvPr/>
        </p:nvSpPr>
        <p:spPr>
          <a:xfrm>
            <a:off x="214282" y="1285860"/>
            <a:ext cx="1539668" cy="90582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Мотивация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2" name="Google Shape;101;p18"/>
          <p:cNvSpPr txBox="1">
            <a:spLocks/>
          </p:cNvSpPr>
          <p:nvPr/>
        </p:nvSpPr>
        <p:spPr>
          <a:xfrm>
            <a:off x="142844" y="2428868"/>
            <a:ext cx="1611105" cy="90582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Диагностика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3" name="Google Shape;101;p18"/>
          <p:cNvSpPr txBox="1">
            <a:spLocks/>
          </p:cNvSpPr>
          <p:nvPr/>
        </p:nvSpPr>
        <p:spPr>
          <a:xfrm>
            <a:off x="181536" y="5635813"/>
            <a:ext cx="1532944" cy="90582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Мониторинг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4" name="Google Shape;101;p18"/>
          <p:cNvSpPr txBox="1">
            <a:spLocks/>
          </p:cNvSpPr>
          <p:nvPr/>
        </p:nvSpPr>
        <p:spPr>
          <a:xfrm>
            <a:off x="181535" y="4619813"/>
            <a:ext cx="1465730" cy="90582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Система подготовки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5" name="Google Shape;101;p18"/>
          <p:cNvSpPr txBox="1">
            <a:spLocks/>
          </p:cNvSpPr>
          <p:nvPr/>
        </p:nvSpPr>
        <p:spPr>
          <a:xfrm>
            <a:off x="181536" y="3621742"/>
            <a:ext cx="1472453" cy="90582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Сопровождение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6" name="Google Shape;101;p18"/>
          <p:cNvSpPr txBox="1">
            <a:spLocks/>
          </p:cNvSpPr>
          <p:nvPr/>
        </p:nvSpPr>
        <p:spPr>
          <a:xfrm>
            <a:off x="3857065" y="714356"/>
            <a:ext cx="820272" cy="896304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5-6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7" name="Google Shape;101;p18"/>
          <p:cNvSpPr txBox="1">
            <a:spLocks/>
          </p:cNvSpPr>
          <p:nvPr/>
        </p:nvSpPr>
        <p:spPr>
          <a:xfrm>
            <a:off x="5723964" y="642918"/>
            <a:ext cx="820272" cy="964753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7-8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8" name="Google Shape;101;p18"/>
          <p:cNvSpPr txBox="1">
            <a:spLocks/>
          </p:cNvSpPr>
          <p:nvPr/>
        </p:nvSpPr>
        <p:spPr>
          <a:xfrm>
            <a:off x="7476565" y="642918"/>
            <a:ext cx="820272" cy="961766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Roboto"/>
                <a:cs typeface="Times New Roman" pitchFamily="18" charset="0"/>
                <a:sym typeface="Roboto"/>
              </a:rPr>
              <a:t>9-11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Roboto"/>
              <a:cs typeface="Times New Roman" pitchFamily="18" charset="0"/>
              <a:sym typeface="Roboto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882588" y="1685365"/>
            <a:ext cx="820270" cy="49395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77236" y="1637554"/>
            <a:ext cx="820270" cy="49395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5732929" y="1619624"/>
            <a:ext cx="820270" cy="49395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7487771" y="1601694"/>
            <a:ext cx="820270" cy="49395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6"/>
          <p:cNvGrpSpPr/>
          <p:nvPr/>
        </p:nvGrpSpPr>
        <p:grpSpPr>
          <a:xfrm>
            <a:off x="1714480" y="1214422"/>
            <a:ext cx="7170500" cy="1063454"/>
            <a:chOff x="1642242" y="1230811"/>
            <a:chExt cx="7170500" cy="752225"/>
          </a:xfrm>
          <a:gradFill flip="none" rotWithShape="1">
            <a:gsLst>
              <a:gs pos="0">
                <a:srgbClr val="E1D1E0"/>
              </a:gs>
              <a:gs pos="50000">
                <a:srgbClr val="EEBBF3"/>
              </a:gs>
              <a:gs pos="100000">
                <a:srgbClr val="AF87AD"/>
              </a:gs>
            </a:gsLst>
            <a:lin ang="0" scaled="1"/>
            <a:tileRect/>
          </a:gradFill>
        </p:grpSpPr>
        <p:sp>
          <p:nvSpPr>
            <p:cNvPr id="102" name="Google Shape;102;p18"/>
            <p:cNvSpPr/>
            <p:nvPr/>
          </p:nvSpPr>
          <p:spPr>
            <a:xfrm>
              <a:off x="1642242" y="1230812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8"/>
            <p:cNvSpPr/>
            <p:nvPr/>
          </p:nvSpPr>
          <p:spPr>
            <a:xfrm>
              <a:off x="3357673" y="1237536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8"/>
            <p:cNvSpPr/>
            <p:nvPr/>
          </p:nvSpPr>
          <p:spPr>
            <a:xfrm>
              <a:off x="5052934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8"/>
            <p:cNvSpPr/>
            <p:nvPr/>
          </p:nvSpPr>
          <p:spPr>
            <a:xfrm>
              <a:off x="6761642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Группа 87"/>
          <p:cNvGrpSpPr/>
          <p:nvPr/>
        </p:nvGrpSpPr>
        <p:grpSpPr>
          <a:xfrm>
            <a:off x="1734130" y="2428869"/>
            <a:ext cx="7170500" cy="1037486"/>
            <a:chOff x="1642242" y="1230811"/>
            <a:chExt cx="7170500" cy="752225"/>
          </a:xfrm>
          <a:gradFill flip="none" rotWithShape="1">
            <a:gsLst>
              <a:gs pos="0">
                <a:srgbClr val="E1D1E0"/>
              </a:gs>
              <a:gs pos="50000">
                <a:srgbClr val="EEBBF3"/>
              </a:gs>
              <a:gs pos="100000">
                <a:srgbClr val="AF87AD"/>
              </a:gs>
            </a:gsLst>
            <a:lin ang="0" scaled="1"/>
            <a:tileRect/>
          </a:gradFill>
        </p:grpSpPr>
        <p:sp>
          <p:nvSpPr>
            <p:cNvPr id="89" name="Google Shape;102;p18"/>
            <p:cNvSpPr/>
            <p:nvPr/>
          </p:nvSpPr>
          <p:spPr>
            <a:xfrm>
              <a:off x="1642242" y="1230812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8;p18"/>
            <p:cNvSpPr/>
            <p:nvPr/>
          </p:nvSpPr>
          <p:spPr>
            <a:xfrm>
              <a:off x="3357673" y="1237536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14;p18"/>
            <p:cNvSpPr/>
            <p:nvPr/>
          </p:nvSpPr>
          <p:spPr>
            <a:xfrm>
              <a:off x="5052934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0;p18"/>
            <p:cNvSpPr/>
            <p:nvPr/>
          </p:nvSpPr>
          <p:spPr>
            <a:xfrm>
              <a:off x="6761642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" name="Группа 92"/>
          <p:cNvGrpSpPr/>
          <p:nvPr/>
        </p:nvGrpSpPr>
        <p:grpSpPr>
          <a:xfrm>
            <a:off x="1740855" y="3583437"/>
            <a:ext cx="7170500" cy="1060009"/>
            <a:chOff x="1642242" y="1230811"/>
            <a:chExt cx="7170500" cy="752225"/>
          </a:xfrm>
          <a:gradFill flip="none" rotWithShape="1">
            <a:gsLst>
              <a:gs pos="0">
                <a:srgbClr val="E1D1E0"/>
              </a:gs>
              <a:gs pos="50000">
                <a:srgbClr val="EEBBF3"/>
              </a:gs>
              <a:gs pos="100000">
                <a:srgbClr val="AF87AD"/>
              </a:gs>
            </a:gsLst>
            <a:lin ang="0" scaled="1"/>
            <a:tileRect/>
          </a:gradFill>
        </p:grpSpPr>
        <p:sp>
          <p:nvSpPr>
            <p:cNvPr id="94" name="Google Shape;102;p18"/>
            <p:cNvSpPr/>
            <p:nvPr/>
          </p:nvSpPr>
          <p:spPr>
            <a:xfrm>
              <a:off x="1642242" y="1230812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8;p18"/>
            <p:cNvSpPr/>
            <p:nvPr/>
          </p:nvSpPr>
          <p:spPr>
            <a:xfrm>
              <a:off x="3357673" y="1237536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14;p18"/>
            <p:cNvSpPr/>
            <p:nvPr/>
          </p:nvSpPr>
          <p:spPr>
            <a:xfrm>
              <a:off x="5052934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0;p18"/>
            <p:cNvSpPr/>
            <p:nvPr/>
          </p:nvSpPr>
          <p:spPr>
            <a:xfrm>
              <a:off x="6761642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Группа 127"/>
          <p:cNvGrpSpPr/>
          <p:nvPr/>
        </p:nvGrpSpPr>
        <p:grpSpPr>
          <a:xfrm>
            <a:off x="1785918" y="4786322"/>
            <a:ext cx="7170500" cy="878001"/>
            <a:chOff x="1642242" y="1230811"/>
            <a:chExt cx="7170500" cy="752225"/>
          </a:xfrm>
          <a:gradFill flip="none" rotWithShape="1">
            <a:gsLst>
              <a:gs pos="0">
                <a:srgbClr val="E1D1E0"/>
              </a:gs>
              <a:gs pos="50000">
                <a:srgbClr val="EEBBF3"/>
              </a:gs>
              <a:gs pos="100000">
                <a:srgbClr val="AF87AD"/>
              </a:gs>
            </a:gsLst>
            <a:lin ang="0" scaled="1"/>
            <a:tileRect/>
          </a:gradFill>
        </p:grpSpPr>
        <p:sp>
          <p:nvSpPr>
            <p:cNvPr id="129" name="Google Shape;102;p18"/>
            <p:cNvSpPr/>
            <p:nvPr/>
          </p:nvSpPr>
          <p:spPr>
            <a:xfrm>
              <a:off x="1642242" y="1230812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08;p18"/>
            <p:cNvSpPr/>
            <p:nvPr/>
          </p:nvSpPr>
          <p:spPr>
            <a:xfrm>
              <a:off x="3357673" y="1237536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14;p18"/>
            <p:cNvSpPr/>
            <p:nvPr/>
          </p:nvSpPr>
          <p:spPr>
            <a:xfrm>
              <a:off x="5052934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20;p18"/>
            <p:cNvSpPr/>
            <p:nvPr/>
          </p:nvSpPr>
          <p:spPr>
            <a:xfrm>
              <a:off x="6761642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Группа 132"/>
          <p:cNvGrpSpPr/>
          <p:nvPr/>
        </p:nvGrpSpPr>
        <p:grpSpPr>
          <a:xfrm>
            <a:off x="1785918" y="5786454"/>
            <a:ext cx="7170500" cy="878001"/>
            <a:chOff x="1642242" y="1230811"/>
            <a:chExt cx="7170500" cy="752225"/>
          </a:xfrm>
          <a:gradFill flip="none" rotWithShape="1">
            <a:gsLst>
              <a:gs pos="0">
                <a:srgbClr val="E1D1E0"/>
              </a:gs>
              <a:gs pos="50000">
                <a:srgbClr val="EEBBF3"/>
              </a:gs>
              <a:gs pos="100000">
                <a:srgbClr val="AF87AD"/>
              </a:gs>
            </a:gsLst>
            <a:lin ang="0" scaled="1"/>
            <a:tileRect/>
          </a:gradFill>
        </p:grpSpPr>
        <p:sp>
          <p:nvSpPr>
            <p:cNvPr id="134" name="Google Shape;102;p18"/>
            <p:cNvSpPr/>
            <p:nvPr/>
          </p:nvSpPr>
          <p:spPr>
            <a:xfrm>
              <a:off x="1642242" y="1230812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5" name="Google Shape;108;p18"/>
            <p:cNvSpPr/>
            <p:nvPr/>
          </p:nvSpPr>
          <p:spPr>
            <a:xfrm>
              <a:off x="3357673" y="1237536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14;p18"/>
            <p:cNvSpPr/>
            <p:nvPr/>
          </p:nvSpPr>
          <p:spPr>
            <a:xfrm>
              <a:off x="5052934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20;p18"/>
            <p:cNvSpPr/>
            <p:nvPr/>
          </p:nvSpPr>
          <p:spPr>
            <a:xfrm>
              <a:off x="6761642" y="1230811"/>
              <a:ext cx="2051100" cy="7455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scene3d>
              <a:camera prst="orthographicFront"/>
              <a:lightRig rig="threePt" dir="t"/>
            </a:scene3d>
            <a:sp3d extrusionH="76200" contourW="12700">
              <a:extrusionClr>
                <a:srgbClr val="E1D1E0"/>
              </a:extrusionClr>
              <a:contourClr>
                <a:schemeClr val="bg1"/>
              </a:contourClr>
            </a:sp3d>
          </p:spPr>
          <p:txBody>
            <a:bodyPr spcFirstLastPara="1" wrap="square" lIns="121875" tIns="121875" rIns="121875" bIns="1218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2000232" y="1214422"/>
            <a:ext cx="65016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1.Обогащённая , многофункциональная , развивающая образовательная среда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2.Интерактивное взаимодействие всех участников образовательного процесса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143108" y="2428868"/>
            <a:ext cx="642942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1.Системное длительное наблюдение за обучающимися в деятельности из класса в класс и переходе на новые уровни образования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2.Психолого-педагогическое исследование в соответствии с возрастом и этапом развития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071670" y="3500438"/>
            <a:ext cx="65218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интерактивного взаимодействия обучающихся с образовательной средой на основе механизмов самореализации, саморазвития,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самоорганизации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141" name="TextBox 140"/>
          <p:cNvSpPr txBox="1"/>
          <p:nvPr/>
        </p:nvSpPr>
        <p:spPr>
          <a:xfrm>
            <a:off x="2191872" y="4769224"/>
            <a:ext cx="6259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1.Глубокая общеобразовательная подготовка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2.Индивидуальная траектория развития в предметном содержании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205318" y="5871883"/>
            <a:ext cx="6279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 оценки качества образовательных результатов в логике системно-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Интеграция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1.Пространство основного образования(учебный план, содержание, структура, организация образовательной деятельности)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2.Пространство дополнительного образования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3.Пространство учебного исследования и творческой деятельности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Пространство образовательной мобильности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5.Индивидуальная подготовка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6.Самоподготовка  к олимпиадам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УПРАВЛЕНИЯ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ИНДИВИДУАЛЬНЫЙ ОБРАЗОВАТЕЛЬНЫЙ МАРШРУТ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РЕСУРСАМИ ЧЕРЕЗ СОПРОВОЖДЕНИЕ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Олимпиадный тренер 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это специалист, который целенаправленно готовит школьников к успешному выступлению на олимпиадах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Краткая история Всероссийской олимпиады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ФРАНЦУЗСКИЙ ЯЗЫК — 2002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 — 2003;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ПОЛИТЕХНИЧЕСКАЯ ОЛИМПИАДА- 2005 ( с 2009 переведена на региональный уровень)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ОБЖ – 2009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МХК -2011</a:t>
            </a:r>
          </a:p>
        </p:txBody>
      </p:sp>
      <p:pic>
        <p:nvPicPr>
          <p:cNvPr id="4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929066"/>
            <a:ext cx="2643206" cy="2676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" y="857232"/>
            <a:ext cx="914255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vserosolimp.edsoo.ru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Пригласительный этап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61056"/>
            <a:ext cx="8635110" cy="539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ЦЕНТР ИНТЕЛЛЕК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001156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olimpiada.ru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480643" y="3244334"/>
            <a:ext cx="2182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https://olimpiada.ru/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en-US" sz="6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vos.cpm.moscow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154" y="1184257"/>
            <a:ext cx="9077989" cy="567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ЦПМ.РФ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45290" y="3244334"/>
            <a:ext cx="265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https://xn--l1afu.xn--p1ai/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154" y="1139608"/>
            <a:ext cx="8920864" cy="557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АПО.РФ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84" y="144154"/>
            <a:ext cx="8824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Трехуровневая модель </a:t>
            </a:r>
            <a:r>
              <a:rPr lang="ru-RU" b="1" dirty="0">
                <a:solidFill>
                  <a:srgbClr val="002060"/>
                </a:solidFill>
              </a:rPr>
              <a:t>подготовки обучающихся к участию во Всероссийской олимпиаде школьников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5117" y="476672"/>
            <a:ext cx="2090620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Региональный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олимпиадный центр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081" y="2420888"/>
            <a:ext cx="2122655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Муниципальные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олимпиадные центры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761" y="4509120"/>
            <a:ext cx="2133976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Школьные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олимпиадные центры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03748" y="404664"/>
            <a:ext cx="6799465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Изменение структуры и штатного расписания ГБУ ДО «Центр «Интеллект»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Пересмотр государственного задания ГБУ ДО «Центр «Интеллект» </a:t>
            </a:r>
            <a:endParaRPr lang="ru-RU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Переформатирование образовательных программ (программы олимпиадной подготовки)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Региональный реестр тренеров-преподавателей для подготовки к заключительному этапу ВСОШ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Региональный реестр потенциальных победителей и призеров заключительного этапа ВСОШ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Подготовка обучающихся в рамках региональных олимпиадных сборных и индивидуальные образовательные маршруты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Подготовка тренеров-преподавателей (КПК, тренинги, семинары, образовательные </a:t>
            </a:r>
            <a:r>
              <a:rPr lang="ru-RU" sz="1200" b="1" dirty="0" err="1" smtClean="0">
                <a:solidFill>
                  <a:srgbClr val="FF0000"/>
                </a:solidFill>
              </a:rPr>
              <a:t>выездыи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200" b="1" dirty="0" err="1" smtClean="0">
                <a:solidFill>
                  <a:srgbClr val="FF0000"/>
                </a:solidFill>
              </a:rPr>
              <a:t>др.формы</a:t>
            </a:r>
            <a:r>
              <a:rPr lang="ru-RU" sz="12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Координация деятельности муниципальных олимпиадных центров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Организация проведения регионального этапа ВСОШ, обеспечение участия обучающихся в заключительном этапе ВСОШ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FF0000"/>
                </a:solidFill>
              </a:rPr>
              <a:t>Организация проведения олимпиадных смен в государственных детских оздоровительных лагерях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03748" y="2313454"/>
            <a:ext cx="67994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Создание центров на </a:t>
            </a:r>
            <a:r>
              <a:rPr lang="ru-RU" sz="1200" b="1" dirty="0">
                <a:solidFill>
                  <a:srgbClr val="002060"/>
                </a:solidFill>
              </a:rPr>
              <a:t>базе муниципальных общеобразовательных организаций или организаций дополнительного образования, например в качестве специализированных структурных </a:t>
            </a:r>
            <a:r>
              <a:rPr lang="ru-RU" sz="1200" b="1" dirty="0" smtClean="0">
                <a:solidFill>
                  <a:srgbClr val="002060"/>
                </a:solidFill>
              </a:rPr>
              <a:t>подразделений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Сопряжение деятельности центров с деятельностью удаленных площадок (</a:t>
            </a:r>
            <a:r>
              <a:rPr lang="ru-RU" sz="1200" b="1" dirty="0" err="1" smtClean="0">
                <a:solidFill>
                  <a:srgbClr val="002060"/>
                </a:solidFill>
              </a:rPr>
              <a:t>медиацентров</a:t>
            </a:r>
            <a:r>
              <a:rPr lang="ru-RU" sz="1200" b="1" dirty="0" smtClean="0">
                <a:solidFill>
                  <a:srgbClr val="002060"/>
                </a:solidFill>
              </a:rPr>
              <a:t>) </a:t>
            </a:r>
            <a:r>
              <a:rPr lang="ru-RU" sz="1200" b="1" dirty="0">
                <a:solidFill>
                  <a:srgbClr val="002060"/>
                </a:solidFill>
              </a:rPr>
              <a:t>ГБУ ДО «Центр «Интеллект</a:t>
            </a:r>
            <a:r>
              <a:rPr lang="ru-RU" sz="1200" b="1" dirty="0" smtClean="0">
                <a:solidFill>
                  <a:srgbClr val="002060"/>
                </a:solidFill>
              </a:rPr>
              <a:t>»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</a:rPr>
              <a:t>Подготовка обучающихся в рамках </a:t>
            </a:r>
            <a:r>
              <a:rPr lang="ru-RU" sz="1200" b="1" dirty="0" smtClean="0">
                <a:solidFill>
                  <a:srgbClr val="002060"/>
                </a:solidFill>
              </a:rPr>
              <a:t> муниципальных олимпиадных </a:t>
            </a:r>
            <a:r>
              <a:rPr lang="ru-RU" sz="1200" b="1" dirty="0">
                <a:solidFill>
                  <a:srgbClr val="002060"/>
                </a:solidFill>
              </a:rPr>
              <a:t>сборных и индивидуальные образовательные </a:t>
            </a:r>
            <a:r>
              <a:rPr lang="ru-RU" sz="1200" b="1" dirty="0" smtClean="0">
                <a:solidFill>
                  <a:srgbClr val="002060"/>
                </a:solidFill>
              </a:rPr>
              <a:t>маршруты</a:t>
            </a:r>
            <a:endParaRPr lang="ru-RU" sz="1200" b="1" dirty="0">
              <a:solidFill>
                <a:srgbClr val="00206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Реализация образовательных программ (программы олимпиадной подготовки)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Муниципальный реестр тренеров-преподавателей для подготовки к региональному этапу 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Разработка и реализация индивидуальных маршрутов повышения квалификации тренеров-преподавателей (стажировки  и т.п.)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Муниципальный реестр потенциальных победителей и призеров регионального этапа 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002060"/>
                </a:solidFill>
              </a:rPr>
              <a:t>Координация деятельности </a:t>
            </a:r>
            <a:r>
              <a:rPr lang="ru-RU" sz="1200" b="1" dirty="0" smtClean="0">
                <a:solidFill>
                  <a:srgbClr val="002060"/>
                </a:solidFill>
              </a:rPr>
              <a:t>школьных </a:t>
            </a:r>
            <a:r>
              <a:rPr lang="ru-RU" sz="1200" b="1" dirty="0">
                <a:solidFill>
                  <a:srgbClr val="002060"/>
                </a:solidFill>
              </a:rPr>
              <a:t>олимпиадных центров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Организация проведения муниципального этапа ВСОШ, обеспечение участия обучающихся в региональном этапе 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2060"/>
                </a:solidFill>
              </a:rPr>
              <a:t>Организация олимпиадных смен в муниципальных детских оздоровительных лагерях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3748" y="4437112"/>
            <a:ext cx="6799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0070C0"/>
                </a:solidFill>
              </a:rPr>
              <a:t>Создание в муниципальных общеобразовательных организациях или группах муниципальных общеобразовательных организаций, объединенных, например, по территориальному признаку, в форме методического объединения педагогических работников, на систематической основе занимающихся олимпиадной подготовкой обучающихся в рамках урочной и (или) внеурочной деятельности, реализации дополнительных общеобразовательных программ и демонстрирующих стабильно высокую результативность обучающихся во </a:t>
            </a:r>
            <a:r>
              <a:rPr lang="ru-RU" sz="1200" b="1" dirty="0" smtClean="0">
                <a:solidFill>
                  <a:srgbClr val="0070C0"/>
                </a:solidFill>
              </a:rPr>
              <a:t>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Обобщение и распространение опыта, эффективных практик подготовки обучающихся к результативному участию во 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Подготовка </a:t>
            </a:r>
            <a:r>
              <a:rPr lang="ru-RU" sz="1200" b="1" dirty="0">
                <a:solidFill>
                  <a:srgbClr val="0070C0"/>
                </a:solidFill>
              </a:rPr>
              <a:t>обучающихся </a:t>
            </a:r>
            <a:r>
              <a:rPr lang="ru-RU" sz="1200" b="1" dirty="0" smtClean="0">
                <a:solidFill>
                  <a:srgbClr val="0070C0"/>
                </a:solidFill>
              </a:rPr>
              <a:t>в рамках школьных олимпиадных сборных и </a:t>
            </a:r>
            <a:r>
              <a:rPr lang="ru-RU" sz="1200" b="1" dirty="0">
                <a:solidFill>
                  <a:srgbClr val="0070C0"/>
                </a:solidFill>
              </a:rPr>
              <a:t>индивидуальные образовательные </a:t>
            </a:r>
            <a:r>
              <a:rPr lang="ru-RU" sz="1200" b="1" dirty="0" smtClean="0">
                <a:solidFill>
                  <a:srgbClr val="0070C0"/>
                </a:solidFill>
              </a:rPr>
              <a:t>маршруты</a:t>
            </a:r>
            <a:endParaRPr lang="ru-RU" sz="1200" b="1" dirty="0">
              <a:solidFill>
                <a:srgbClr val="0070C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Реализация образовательных программ (программы олимпиадной подготовки)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Школьный реестр потенциальных победителей и призеров муниципального этапа ВСОШ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Организация проведения школьного этапа ВСОШ, обеспечение участия </a:t>
            </a:r>
          </a:p>
          <a:p>
            <a:pPr algn="just"/>
            <a:r>
              <a:rPr lang="ru-RU" sz="1200" b="1" dirty="0">
                <a:solidFill>
                  <a:srgbClr val="0070C0"/>
                </a:solidFill>
              </a:rPr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       обучающихся в  муниципальном этапе ВСОШ</a:t>
            </a:r>
          </a:p>
          <a:p>
            <a:pPr marL="265113" indent="-265113"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Организация </a:t>
            </a:r>
            <a:r>
              <a:rPr lang="ru-RU" sz="1200" b="1" dirty="0">
                <a:solidFill>
                  <a:srgbClr val="0070C0"/>
                </a:solidFill>
              </a:rPr>
              <a:t>олимпиадных </a:t>
            </a:r>
            <a:r>
              <a:rPr lang="ru-RU" sz="1200" b="1" dirty="0" smtClean="0">
                <a:solidFill>
                  <a:srgbClr val="0070C0"/>
                </a:solidFill>
              </a:rPr>
              <a:t>смен </a:t>
            </a:r>
            <a:r>
              <a:rPr lang="ru-RU" sz="1200" b="1" dirty="0">
                <a:solidFill>
                  <a:srgbClr val="0070C0"/>
                </a:solidFill>
              </a:rPr>
              <a:t>в </a:t>
            </a:r>
            <a:r>
              <a:rPr lang="ru-RU" sz="1200" b="1" dirty="0" smtClean="0">
                <a:solidFill>
                  <a:srgbClr val="0070C0"/>
                </a:solidFill>
              </a:rPr>
              <a:t>пришкольных </a:t>
            </a:r>
          </a:p>
          <a:p>
            <a:pPr indent="265113" algn="just"/>
            <a:r>
              <a:rPr lang="ru-RU" sz="1200" b="1" dirty="0" smtClean="0">
                <a:solidFill>
                  <a:srgbClr val="0070C0"/>
                </a:solidFill>
              </a:rPr>
              <a:t>детских оздоровительных </a:t>
            </a:r>
            <a:r>
              <a:rPr lang="ru-RU" sz="1200" b="1" dirty="0">
                <a:solidFill>
                  <a:srgbClr val="0070C0"/>
                </a:solidFill>
              </a:rPr>
              <a:t>лагерях</a:t>
            </a: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347003" y="1402355"/>
            <a:ext cx="432048" cy="61468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966171" y="3375283"/>
            <a:ext cx="432048" cy="61468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93F6B35-4992-43C1-A549-6657AD9584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85000"/>
          </a:blip>
          <a:stretch>
            <a:fillRect/>
          </a:stretch>
        </p:blipFill>
        <p:spPr>
          <a:xfrm>
            <a:off x="748971" y="6037982"/>
            <a:ext cx="649248" cy="86566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lc="http://schemas.openxmlformats.org/drawingml/2006/lockedCanvas" xmlns:a16="http://schemas.microsoft.com/office/drawing/2014/main" xmlns="" id="{E93F6B35-4992-43C1-A549-6657AD9584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85000"/>
          </a:blip>
          <a:stretch>
            <a:fillRect/>
          </a:stretch>
        </p:blipFill>
        <p:spPr>
          <a:xfrm>
            <a:off x="1201736" y="6037982"/>
            <a:ext cx="649248" cy="8656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lc="http://schemas.openxmlformats.org/drawingml/2006/lockedCanvas" xmlns:a16="http://schemas.microsoft.com/office/drawing/2014/main" xmlns="" id="{E93F6B35-4992-43C1-A549-6657AD9584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85000"/>
          </a:blip>
          <a:stretch>
            <a:fillRect/>
          </a:stretch>
        </p:blipFill>
        <p:spPr>
          <a:xfrm>
            <a:off x="1654500" y="6037982"/>
            <a:ext cx="649248" cy="865663"/>
          </a:xfrm>
          <a:prstGeom prst="rect">
            <a:avLst/>
          </a:prstGeom>
        </p:spPr>
      </p:pic>
      <p:sp>
        <p:nvSpPr>
          <p:cNvPr id="17" name="Стрелка вниз 16"/>
          <p:cNvSpPr/>
          <p:nvPr/>
        </p:nvSpPr>
        <p:spPr>
          <a:xfrm>
            <a:off x="1310336" y="5369009"/>
            <a:ext cx="432048" cy="61468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684224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Краткая история Всероссийской олимпиады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ИСПАНСКИЙ ЯЗЫК — 2016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КИТАЙСКИЙ ЯЗЫК — 2016;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ИТАЛЬЯНСКИЙ ЯЗЫК - 2016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929066"/>
            <a:ext cx="2643206" cy="2676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75692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4685" y="140827"/>
            <a:ext cx="8640960" cy="374568"/>
          </a:xfrm>
          <a:prstGeom prst="roundRect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  <a:alpha val="70000"/>
                </a:srgbClr>
              </a:gs>
              <a:gs pos="50000">
                <a:srgbClr val="7030A0">
                  <a:shade val="67500"/>
                  <a:satMod val="115000"/>
                  <a:alpha val="70000"/>
                </a:srgbClr>
              </a:gs>
              <a:gs pos="100000">
                <a:srgbClr val="7030A0">
                  <a:shade val="100000"/>
                  <a:satMod val="115000"/>
                  <a:alpha val="70000"/>
                </a:srgbClr>
              </a:gs>
            </a:gsLst>
            <a:lin ang="0" scaled="1"/>
            <a:tileRect/>
          </a:gra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/>
                <a:ea typeface="Calibri"/>
              </a:rPr>
              <a:t>Полезные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ea typeface="Calibri"/>
              </a:rPr>
              <a:t>ресурсы для подготовки к </a:t>
            </a:r>
            <a:r>
              <a:rPr lang="ru-RU" sz="1600" b="1" dirty="0" err="1">
                <a:solidFill>
                  <a:schemeClr val="bg1"/>
                </a:solidFill>
                <a:latin typeface="Times New Roman"/>
                <a:ea typeface="Calibri"/>
              </a:rPr>
              <a:t>ВсОШ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045" y="836713"/>
            <a:ext cx="8640960" cy="372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Центра «Интеллект»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Дистанционные образовательные программы олимпиадной подготовки: 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https://center-intellect.ru/cod-olympp/mediacenter/index.php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Олимпиадные школы:</a:t>
            </a:r>
            <a:endParaRPr lang="ru-RU" sz="14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3"/>
              </a:rPr>
              <a:t>https://center-intellect.ru/cod-olympp/school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Регулярные образовательные программы:</a:t>
            </a:r>
            <a:endParaRPr lang="ru-RU" sz="14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https://center-intellect.ru/eduProgram/uchebnye-ochnye-sessii/educationalProgram/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Вся информация о этапах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ВсОШ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</a:t>
            </a:r>
            <a:endParaRPr lang="ru-RU" sz="14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5"/>
              </a:rPr>
              <a:t>https://center-intellect.ru/vsosh/index.php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Олимпиадные задания прошлых лет:</a:t>
            </a:r>
            <a:endParaRPr lang="ru-RU" sz="1400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6"/>
              </a:rPr>
              <a:t>https://center-intellect.ru/vsosh/stage_assignments/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06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75692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4685" y="140827"/>
            <a:ext cx="8640960" cy="374568"/>
          </a:xfrm>
          <a:prstGeom prst="roundRect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  <a:alpha val="70000"/>
                </a:srgbClr>
              </a:gs>
              <a:gs pos="50000">
                <a:srgbClr val="7030A0">
                  <a:shade val="67500"/>
                  <a:satMod val="115000"/>
                  <a:alpha val="70000"/>
                </a:srgbClr>
              </a:gs>
              <a:gs pos="100000">
                <a:srgbClr val="7030A0">
                  <a:shade val="100000"/>
                  <a:satMod val="115000"/>
                  <a:alpha val="70000"/>
                </a:srgbClr>
              </a:gs>
            </a:gsLst>
            <a:lin ang="0" scaled="1"/>
            <a:tileRect/>
          </a:gra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/>
                <a:ea typeface="Calibri"/>
              </a:rPr>
              <a:t>Полезные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ea typeface="Calibri"/>
              </a:rPr>
              <a:t>ресурсы для подготовки к </a:t>
            </a:r>
            <a:r>
              <a:rPr lang="ru-RU" sz="1600" b="1" dirty="0" err="1">
                <a:solidFill>
                  <a:schemeClr val="bg1"/>
                </a:solidFill>
                <a:latin typeface="Times New Roman"/>
                <a:ea typeface="Calibri"/>
              </a:rPr>
              <a:t>ВсОШ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685" y="932723"/>
            <a:ext cx="8640960" cy="370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Официальный сайт всероссийской олимпиады школьников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Вся актуальная информация по проведению олимпиады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 marL="285750" indent="-285750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нормативные документы,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методические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рекомендации,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примеры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заданий,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задания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регионального этапа прошлых лет,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записи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вебинаров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по проведению школьного и муниципального этапов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олимпиады.</a:t>
            </a:r>
          </a:p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</a:t>
            </a:r>
            <a:r>
              <a:rPr lang="ru-RU" b="1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://vserosolimp.edsoo.ru/?ysclid=ltzorrc520274460812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802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75692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Century Gothic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4685" y="140827"/>
            <a:ext cx="8640960" cy="374568"/>
          </a:xfrm>
          <a:prstGeom prst="roundRect">
            <a:avLst/>
          </a:prstGeom>
          <a:gradFill flip="none" rotWithShape="1">
            <a:gsLst>
              <a:gs pos="0">
                <a:srgbClr val="7030A0">
                  <a:shade val="30000"/>
                  <a:satMod val="115000"/>
                  <a:alpha val="70000"/>
                </a:srgbClr>
              </a:gs>
              <a:gs pos="50000">
                <a:srgbClr val="7030A0">
                  <a:shade val="67500"/>
                  <a:satMod val="115000"/>
                  <a:alpha val="70000"/>
                </a:srgbClr>
              </a:gs>
              <a:gs pos="100000">
                <a:srgbClr val="7030A0">
                  <a:shade val="100000"/>
                  <a:satMod val="115000"/>
                  <a:alpha val="70000"/>
                </a:srgbClr>
              </a:gs>
            </a:gsLst>
            <a:lin ang="0" scaled="1"/>
            <a:tileRect/>
          </a:gra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/>
                <a:ea typeface="Calibri"/>
              </a:rPr>
              <a:t>Полезные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ea typeface="Calibri"/>
              </a:rPr>
              <a:t>ресурсы для подготовки к </a:t>
            </a:r>
            <a:r>
              <a:rPr lang="ru-RU" sz="1600" b="1" dirty="0" err="1">
                <a:solidFill>
                  <a:schemeClr val="bg1"/>
                </a:solidFill>
                <a:latin typeface="Times New Roman"/>
                <a:ea typeface="Calibri"/>
              </a:rPr>
              <a:t>ВсОШ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045" y="1508787"/>
            <a:ext cx="8640960" cy="268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Обо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всех значимых олимпиадах: 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https://olimpiada.ru/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Книги и ресурсы для подготовки: 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3"/>
              </a:rPr>
              <a:t>https://olimpiada.ru/articles/useful_sources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Материалы для подготовки к региональному этапу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https://olimpiada.ru/news/22274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93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851535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2295525" cy="232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83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1714480" cy="1735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015528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Эмблема Всероссийской олимпиады школьников (ВcОШ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2369" y="0"/>
            <a:ext cx="1801631" cy="1824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7065922</TotalTime>
  <Words>3118</Words>
  <PresentationFormat>Экран (4:3)</PresentationFormat>
  <Paragraphs>978</Paragraphs>
  <Slides>62</Slides>
  <Notes>4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 Система подготовки к олимпиадам : как добиться успеха?</vt:lpstr>
      <vt:lpstr>Краткая история Всероссийской олимпиады школьников</vt:lpstr>
      <vt:lpstr>Краткая история Всероссийской олимпиады школьников</vt:lpstr>
      <vt:lpstr>Краткая история Всероссийской олимпиады школьников</vt:lpstr>
      <vt:lpstr>Краткая история Всероссийской олимпиады школьников</vt:lpstr>
      <vt:lpstr>Краткая история Всероссийской олимпиады школьников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Общее количество участников муниципального этапа ВсОШ в 2022-2023 учебном году осталось на уровне прошлого года и составило 1020 человек  (1022 чел. в 2021/2022 учебном году)</vt:lpstr>
      <vt:lpstr>Эффективность участия в муниципального этапе ВсОШ в 2022-2023 учебном году по сравнению с прошлым годом по школам</vt:lpstr>
      <vt:lpstr>НА РЕГИОНАЛЬНЫЙ ЭТАП ВсОШ БЫЛО ОТОБРАНО НА 48%  БОЛЬШЕ УЧАСТНИКОВ, ЧЕМ В ПРОШЛОМ ГОДУ 83 участника в 17 олимпиадах (в прошлом году 56 участников в 16 олимпиадах)</vt:lpstr>
      <vt:lpstr>Участие в обучающих сессиях МОУ ДОД «Интеллект»</vt:lpstr>
      <vt:lpstr>Общее количество участников муниципального этапа ВсОШ в 2023-2024 учебном году сократилось на 1,9% и составило 1001 чел.  (1020 чел. в 2022/2023 учебном году)</vt:lpstr>
      <vt:lpstr>Участие в муниципального этапе ВсОШ в 2023-2024 учебном году по сравнению с прошлым годом по школам</vt:lpstr>
      <vt:lpstr>Эффективность участия в муниципального этапе ВсОШ в 2023-20234 учебном году по сравнению с прошлым годом по школам</vt:lpstr>
      <vt:lpstr>НА РЕГИОНАЛЬНЫЙ ЭТАП ВсОШ БЫЛО ОТОБРАНО НА 16,9%  МЕНЬШЕ УЧАСТНИКОВ, ЧЕМ В ПРОШЛОМ ГОДУ 69 участника в 17 олимпиадах (в прошлом году 83 участников в 17 олимпиадах)</vt:lpstr>
      <vt:lpstr>Участие в школьном этапе ВсОШ в 2023-2024 учебном году</vt:lpstr>
      <vt:lpstr>Слайд 30</vt:lpstr>
      <vt:lpstr>Трёхуровневая модель</vt:lpstr>
      <vt:lpstr>Школьный олимпиадный центр</vt:lpstr>
      <vt:lpstr>ЦЕЛИ</vt:lpstr>
      <vt:lpstr>ЗАДАЧИ</vt:lpstr>
      <vt:lpstr>ФУНКЦИИ</vt:lpstr>
      <vt:lpstr>ФУНКЦИИ</vt:lpstr>
      <vt:lpstr>ФУНКЦИИ</vt:lpstr>
      <vt:lpstr>ФУНКЦИИ</vt:lpstr>
      <vt:lpstr>МЕТОДИЧЕСКИЕ РЕКОМЕНДАЦИИ</vt:lpstr>
      <vt:lpstr>МЕТОДИЧЕСКИЕ РЕКОМЕНДАЦИИ</vt:lpstr>
      <vt:lpstr>Основные мероприятия</vt:lpstr>
      <vt:lpstr>Основные мероприятия</vt:lpstr>
      <vt:lpstr>Основные мероприятия</vt:lpstr>
      <vt:lpstr>Основные мероприятия</vt:lpstr>
      <vt:lpstr>Слайд 45</vt:lpstr>
      <vt:lpstr>МЕХАНИЗМЫ РЕАЛИЗАЦИИ </vt:lpstr>
      <vt:lpstr>МЕХАНИЗМЫ УПРАВЛЕНИЯ</vt:lpstr>
      <vt:lpstr>Олимпиадный тренер </vt:lpstr>
      <vt:lpstr>РЕСУРСЫ</vt:lpstr>
      <vt:lpstr>Слайд 50</vt:lpstr>
      <vt:lpstr>vserosolimp.edsoo.ru</vt:lpstr>
      <vt:lpstr>РЕСУРСЫ</vt:lpstr>
      <vt:lpstr>Пригласительный этап</vt:lpstr>
      <vt:lpstr>ЦЕНТР ИНТЕЛЛЕК</vt:lpstr>
      <vt:lpstr>olimpiada.ru</vt:lpstr>
      <vt:lpstr>vos.cpm.moscow</vt:lpstr>
      <vt:lpstr>ЦПМ.РФ</vt:lpstr>
      <vt:lpstr>АПО.РФ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27</cp:revision>
  <dcterms:created xsi:type="dcterms:W3CDTF">2024-03-21T05:30:14Z</dcterms:created>
  <dcterms:modified xsi:type="dcterms:W3CDTF">2024-03-26T10:47:35Z</dcterms:modified>
</cp:coreProperties>
</file>