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86" r:id="rId3"/>
    <p:sldId id="290" r:id="rId4"/>
    <p:sldId id="258" r:id="rId5"/>
    <p:sldId id="261" r:id="rId6"/>
    <p:sldId id="262" r:id="rId7"/>
    <p:sldId id="263" r:id="rId8"/>
    <p:sldId id="259" r:id="rId9"/>
    <p:sldId id="260" r:id="rId10"/>
    <p:sldId id="264" r:id="rId11"/>
    <p:sldId id="265" r:id="rId12"/>
    <p:sldId id="266" r:id="rId13"/>
    <p:sldId id="267" r:id="rId14"/>
    <p:sldId id="268" r:id="rId15"/>
    <p:sldId id="287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8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404699-4D5A-46AD-AA57-24B8F19EAFE9}" type="doc">
      <dgm:prSet loTypeId="urn:microsoft.com/office/officeart/2005/8/layout/cycle7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D7CC23CF-9C9C-4513-B190-6947B4BA3957}">
      <dgm:prSet phldrT="[Текст]" custT="1"/>
      <dgm:spPr/>
      <dgm:t>
        <a:bodyPr/>
        <a:lstStyle/>
        <a:p>
          <a:r>
            <a: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Образовательные организации</a:t>
          </a:r>
        </a:p>
      </dgm:t>
    </dgm:pt>
    <dgm:pt modelId="{5D238D6F-B3FC-4348-AF8A-740B5590B194}" type="parTrans" cxnId="{1ACDE9C0-DD58-4A39-A4DF-FD7339FA7A87}">
      <dgm:prSet/>
      <dgm:spPr/>
      <dgm:t>
        <a:bodyPr/>
        <a:lstStyle/>
        <a:p>
          <a:endParaRPr lang="ru-RU"/>
        </a:p>
      </dgm:t>
    </dgm:pt>
    <dgm:pt modelId="{5A4B2FDA-1AFA-42F9-BBDC-FA9117845C53}" type="sibTrans" cxnId="{1ACDE9C0-DD58-4A39-A4DF-FD7339FA7A87}">
      <dgm:prSet/>
      <dgm:spPr>
        <a:solidFill>
          <a:schemeClr val="accent2"/>
        </a:solidFill>
      </dgm:spPr>
      <dgm:t>
        <a:bodyPr/>
        <a:lstStyle/>
        <a:p>
          <a:endParaRPr lang="ru-RU" dirty="0">
            <a:solidFill>
              <a:srgbClr val="C00000"/>
            </a:solidFill>
          </a:endParaRPr>
        </a:p>
      </dgm:t>
    </dgm:pt>
    <dgm:pt modelId="{958237F2-E98D-4FBC-AE74-92895FE0CD9E}">
      <dgm:prSet phldrT="[Текст]"/>
      <dgm:spPr/>
      <dgm:t>
        <a:bodyPr/>
        <a:lstStyle/>
        <a:p>
          <a:r>
            <a: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Методические объединения педагогических работников</a:t>
          </a:r>
        </a:p>
      </dgm:t>
    </dgm:pt>
    <dgm:pt modelId="{BD67D9B8-4075-4951-BD21-70D523D9DB69}" type="parTrans" cxnId="{EAB5BBE0-667C-4E5F-B151-AD94CDE06B0A}">
      <dgm:prSet/>
      <dgm:spPr/>
      <dgm:t>
        <a:bodyPr/>
        <a:lstStyle/>
        <a:p>
          <a:endParaRPr lang="ru-RU"/>
        </a:p>
      </dgm:t>
    </dgm:pt>
    <dgm:pt modelId="{9DF0011A-81B8-4D82-A899-5C7DB7235BED}" type="sibTrans" cxnId="{EAB5BBE0-667C-4E5F-B151-AD94CDE06B0A}">
      <dgm:prSet/>
      <dgm:spPr/>
      <dgm:t>
        <a:bodyPr/>
        <a:lstStyle/>
        <a:p>
          <a:endParaRPr lang="ru-RU" dirty="0"/>
        </a:p>
      </dgm:t>
    </dgm:pt>
    <dgm:pt modelId="{7DCDCDA1-6096-4DAD-88A7-00B96CB3D69A}">
      <dgm:prSet phldrT="[Текст]"/>
      <dgm:spPr/>
      <dgm:t>
        <a:bodyPr/>
        <a:lstStyle/>
        <a:p>
          <a:r>
            <a: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Методическая служба образовательной организации</a:t>
          </a:r>
        </a:p>
      </dgm:t>
    </dgm:pt>
    <dgm:pt modelId="{04E0157C-99EB-45E0-912E-5BD77F95B945}" type="parTrans" cxnId="{36FDCCB4-FCA9-4D59-820E-7D2D569F7FFE}">
      <dgm:prSet/>
      <dgm:spPr/>
      <dgm:t>
        <a:bodyPr/>
        <a:lstStyle/>
        <a:p>
          <a:endParaRPr lang="ru-RU"/>
        </a:p>
      </dgm:t>
    </dgm:pt>
    <dgm:pt modelId="{2F9CA215-1583-44C8-815B-4BCC004F7119}" type="sibTrans" cxnId="{36FDCCB4-FCA9-4D59-820E-7D2D569F7FFE}">
      <dgm:prSet/>
      <dgm:spPr>
        <a:solidFill>
          <a:schemeClr val="accent2"/>
        </a:solidFill>
      </dgm:spPr>
      <dgm:t>
        <a:bodyPr/>
        <a:lstStyle/>
        <a:p>
          <a:endParaRPr lang="ru-RU" dirty="0"/>
        </a:p>
      </dgm:t>
    </dgm:pt>
    <dgm:pt modelId="{1782F4D9-C0E5-449C-B965-5C3E949C8F84}" type="pres">
      <dgm:prSet presAssocID="{9E404699-4D5A-46AD-AA57-24B8F19EAFE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51AAB0-53FB-46BC-A6A0-BA2FB5F26723}" type="pres">
      <dgm:prSet presAssocID="{D7CC23CF-9C9C-4513-B190-6947B4BA3957}" presName="node" presStyleLbl="node1" presStyleIdx="0" presStyleCnt="3" custScaleX="211751" custScaleY="124094" custRadScaleRad="85629" custRadScaleInc="-88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D1BBA1-587F-4D36-A68B-F3EA11C09735}" type="pres">
      <dgm:prSet presAssocID="{5A4B2FDA-1AFA-42F9-BBDC-FA9117845C53}" presName="sibTrans" presStyleLbl="sibTrans2D1" presStyleIdx="0" presStyleCnt="3"/>
      <dgm:spPr/>
      <dgm:t>
        <a:bodyPr/>
        <a:lstStyle/>
        <a:p>
          <a:endParaRPr lang="ru-RU"/>
        </a:p>
      </dgm:t>
    </dgm:pt>
    <dgm:pt modelId="{F2E4F2B7-B045-4E4B-BEB7-242B745805EF}" type="pres">
      <dgm:prSet presAssocID="{5A4B2FDA-1AFA-42F9-BBDC-FA9117845C53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6530623B-80E3-4A1E-B56F-3A47DF091233}" type="pres">
      <dgm:prSet presAssocID="{958237F2-E98D-4FBC-AE74-92895FE0CD9E}" presName="node" presStyleLbl="node1" presStyleIdx="1" presStyleCnt="3" custScaleX="133444" custScaleY="1915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71F58A-F583-4367-888F-41F0185A04A0}" type="pres">
      <dgm:prSet presAssocID="{9DF0011A-81B8-4D82-A899-5C7DB7235BED}" presName="sibTrans" presStyleLbl="sibTrans2D1" presStyleIdx="1" presStyleCnt="3"/>
      <dgm:spPr/>
      <dgm:t>
        <a:bodyPr/>
        <a:lstStyle/>
        <a:p>
          <a:endParaRPr lang="ru-RU"/>
        </a:p>
      </dgm:t>
    </dgm:pt>
    <dgm:pt modelId="{F8219930-5B62-4BF2-8981-485906B8B346}" type="pres">
      <dgm:prSet presAssocID="{9DF0011A-81B8-4D82-A899-5C7DB7235BED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23E65C2E-FDC8-436C-8C3C-5569475B3FAC}" type="pres">
      <dgm:prSet presAssocID="{7DCDCDA1-6096-4DAD-88A7-00B96CB3D69A}" presName="node" presStyleLbl="node1" presStyleIdx="2" presStyleCnt="3" custScaleX="132794" custScaleY="212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2B3DD3-16FE-43EC-8F25-C08A30F34ABB}" type="pres">
      <dgm:prSet presAssocID="{2F9CA215-1583-44C8-815B-4BCC004F7119}" presName="sibTrans" presStyleLbl="sibTrans2D1" presStyleIdx="2" presStyleCnt="3"/>
      <dgm:spPr/>
      <dgm:t>
        <a:bodyPr/>
        <a:lstStyle/>
        <a:p>
          <a:endParaRPr lang="ru-RU"/>
        </a:p>
      </dgm:t>
    </dgm:pt>
    <dgm:pt modelId="{0AAEC467-0526-41CC-A155-6EB536E04843}" type="pres">
      <dgm:prSet presAssocID="{2F9CA215-1583-44C8-815B-4BCC004F7119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DABEC5D4-EDD4-4141-9EF0-2E2F728635C1}" type="presOf" srcId="{2F9CA215-1583-44C8-815B-4BCC004F7119}" destId="{0E2B3DD3-16FE-43EC-8F25-C08A30F34ABB}" srcOrd="0" destOrd="0" presId="urn:microsoft.com/office/officeart/2005/8/layout/cycle7"/>
    <dgm:cxn modelId="{7E857098-A561-4539-90AC-E17DD50ABBF0}" type="presOf" srcId="{9DF0011A-81B8-4D82-A899-5C7DB7235BED}" destId="{4971F58A-F583-4367-888F-41F0185A04A0}" srcOrd="0" destOrd="0" presId="urn:microsoft.com/office/officeart/2005/8/layout/cycle7"/>
    <dgm:cxn modelId="{05942DC5-61F2-4529-AABC-30B76F42C951}" type="presOf" srcId="{9E404699-4D5A-46AD-AA57-24B8F19EAFE9}" destId="{1782F4D9-C0E5-449C-B965-5C3E949C8F84}" srcOrd="0" destOrd="0" presId="urn:microsoft.com/office/officeart/2005/8/layout/cycle7"/>
    <dgm:cxn modelId="{A4C4BC3C-65F3-49F1-81A8-902913E7C4C9}" type="presOf" srcId="{958237F2-E98D-4FBC-AE74-92895FE0CD9E}" destId="{6530623B-80E3-4A1E-B56F-3A47DF091233}" srcOrd="0" destOrd="0" presId="urn:microsoft.com/office/officeart/2005/8/layout/cycle7"/>
    <dgm:cxn modelId="{D202E1F8-BF58-46E2-8899-2687E04213EA}" type="presOf" srcId="{7DCDCDA1-6096-4DAD-88A7-00B96CB3D69A}" destId="{23E65C2E-FDC8-436C-8C3C-5569475B3FAC}" srcOrd="0" destOrd="0" presId="urn:microsoft.com/office/officeart/2005/8/layout/cycle7"/>
    <dgm:cxn modelId="{1ACDE9C0-DD58-4A39-A4DF-FD7339FA7A87}" srcId="{9E404699-4D5A-46AD-AA57-24B8F19EAFE9}" destId="{D7CC23CF-9C9C-4513-B190-6947B4BA3957}" srcOrd="0" destOrd="0" parTransId="{5D238D6F-B3FC-4348-AF8A-740B5590B194}" sibTransId="{5A4B2FDA-1AFA-42F9-BBDC-FA9117845C53}"/>
    <dgm:cxn modelId="{71F32CFF-EA2C-416D-8D85-0DAE4FE13DB7}" type="presOf" srcId="{9DF0011A-81B8-4D82-A899-5C7DB7235BED}" destId="{F8219930-5B62-4BF2-8981-485906B8B346}" srcOrd="1" destOrd="0" presId="urn:microsoft.com/office/officeart/2005/8/layout/cycle7"/>
    <dgm:cxn modelId="{EAB5BBE0-667C-4E5F-B151-AD94CDE06B0A}" srcId="{9E404699-4D5A-46AD-AA57-24B8F19EAFE9}" destId="{958237F2-E98D-4FBC-AE74-92895FE0CD9E}" srcOrd="1" destOrd="0" parTransId="{BD67D9B8-4075-4951-BD21-70D523D9DB69}" sibTransId="{9DF0011A-81B8-4D82-A899-5C7DB7235BED}"/>
    <dgm:cxn modelId="{8817BAE0-7642-400F-AC36-A361EE31EC7F}" type="presOf" srcId="{5A4B2FDA-1AFA-42F9-BBDC-FA9117845C53}" destId="{82D1BBA1-587F-4D36-A68B-F3EA11C09735}" srcOrd="0" destOrd="0" presId="urn:microsoft.com/office/officeart/2005/8/layout/cycle7"/>
    <dgm:cxn modelId="{AF58698E-8AED-4EB7-A8F3-27834656A095}" type="presOf" srcId="{2F9CA215-1583-44C8-815B-4BCC004F7119}" destId="{0AAEC467-0526-41CC-A155-6EB536E04843}" srcOrd="1" destOrd="0" presId="urn:microsoft.com/office/officeart/2005/8/layout/cycle7"/>
    <dgm:cxn modelId="{36FDCCB4-FCA9-4D59-820E-7D2D569F7FFE}" srcId="{9E404699-4D5A-46AD-AA57-24B8F19EAFE9}" destId="{7DCDCDA1-6096-4DAD-88A7-00B96CB3D69A}" srcOrd="2" destOrd="0" parTransId="{04E0157C-99EB-45E0-912E-5BD77F95B945}" sibTransId="{2F9CA215-1583-44C8-815B-4BCC004F7119}"/>
    <dgm:cxn modelId="{0459FA6D-68D7-4477-B91D-E55716918769}" type="presOf" srcId="{D7CC23CF-9C9C-4513-B190-6947B4BA3957}" destId="{FE51AAB0-53FB-46BC-A6A0-BA2FB5F26723}" srcOrd="0" destOrd="0" presId="urn:microsoft.com/office/officeart/2005/8/layout/cycle7"/>
    <dgm:cxn modelId="{55EC9495-8F44-4B0F-A1AA-ED00A24F6287}" type="presOf" srcId="{5A4B2FDA-1AFA-42F9-BBDC-FA9117845C53}" destId="{F2E4F2B7-B045-4E4B-BEB7-242B745805EF}" srcOrd="1" destOrd="0" presId="urn:microsoft.com/office/officeart/2005/8/layout/cycle7"/>
    <dgm:cxn modelId="{22E3095B-EFD3-47C8-8F64-7D2C1BBB37E0}" type="presParOf" srcId="{1782F4D9-C0E5-449C-B965-5C3E949C8F84}" destId="{FE51AAB0-53FB-46BC-A6A0-BA2FB5F26723}" srcOrd="0" destOrd="0" presId="urn:microsoft.com/office/officeart/2005/8/layout/cycle7"/>
    <dgm:cxn modelId="{38A3E9B2-5BAE-434F-8BCF-72093338E252}" type="presParOf" srcId="{1782F4D9-C0E5-449C-B965-5C3E949C8F84}" destId="{82D1BBA1-587F-4D36-A68B-F3EA11C09735}" srcOrd="1" destOrd="0" presId="urn:microsoft.com/office/officeart/2005/8/layout/cycle7"/>
    <dgm:cxn modelId="{C4898F02-92AC-4498-B212-F0720E24A510}" type="presParOf" srcId="{82D1BBA1-587F-4D36-A68B-F3EA11C09735}" destId="{F2E4F2B7-B045-4E4B-BEB7-242B745805EF}" srcOrd="0" destOrd="0" presId="urn:microsoft.com/office/officeart/2005/8/layout/cycle7"/>
    <dgm:cxn modelId="{266F1123-0FD6-4334-908E-977BFAA03598}" type="presParOf" srcId="{1782F4D9-C0E5-449C-B965-5C3E949C8F84}" destId="{6530623B-80E3-4A1E-B56F-3A47DF091233}" srcOrd="2" destOrd="0" presId="urn:microsoft.com/office/officeart/2005/8/layout/cycle7"/>
    <dgm:cxn modelId="{D08332E5-8DB6-48C5-A1AB-D2F548E1AE31}" type="presParOf" srcId="{1782F4D9-C0E5-449C-B965-5C3E949C8F84}" destId="{4971F58A-F583-4367-888F-41F0185A04A0}" srcOrd="3" destOrd="0" presId="urn:microsoft.com/office/officeart/2005/8/layout/cycle7"/>
    <dgm:cxn modelId="{694E100C-5EB8-41B9-8D85-264883302F58}" type="presParOf" srcId="{4971F58A-F583-4367-888F-41F0185A04A0}" destId="{F8219930-5B62-4BF2-8981-485906B8B346}" srcOrd="0" destOrd="0" presId="urn:microsoft.com/office/officeart/2005/8/layout/cycle7"/>
    <dgm:cxn modelId="{43A86B0C-7966-41B9-8A9B-3A07A358703D}" type="presParOf" srcId="{1782F4D9-C0E5-449C-B965-5C3E949C8F84}" destId="{23E65C2E-FDC8-436C-8C3C-5569475B3FAC}" srcOrd="4" destOrd="0" presId="urn:microsoft.com/office/officeart/2005/8/layout/cycle7"/>
    <dgm:cxn modelId="{CFEC19B9-F37A-4659-A821-9B73A37FCB64}" type="presParOf" srcId="{1782F4D9-C0E5-449C-B965-5C3E949C8F84}" destId="{0E2B3DD3-16FE-43EC-8F25-C08A30F34ABB}" srcOrd="5" destOrd="0" presId="urn:microsoft.com/office/officeart/2005/8/layout/cycle7"/>
    <dgm:cxn modelId="{944699AA-7436-4002-92BD-0277B280C9FA}" type="presParOf" srcId="{0E2B3DD3-16FE-43EC-8F25-C08A30F34ABB}" destId="{0AAEC467-0526-41CC-A155-6EB536E04843}" srcOrd="0" destOrd="0" presId="urn:microsoft.com/office/officeart/2005/8/layout/cycle7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29877A-707D-4A2C-925F-3E4996E43DDB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417297-61BD-4325-8B8A-498F942F8A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="" xmlns:p14="http://schemas.microsoft.com/office/powerpoint/2010/main" val="1788098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="" xmlns:p14="http://schemas.microsoft.com/office/powerpoint/2010/main" val="442084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>
          <a:extLst>
            <a:ext uri="{FF2B5EF4-FFF2-40B4-BE49-F238E27FC236}">
              <a16:creationId xmlns="" xmlns:a16="http://schemas.microsoft.com/office/drawing/2014/main" id="{A646F07F-25BD-FF93-B441-8CD35D9DB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>
            <a:extLst>
              <a:ext uri="{FF2B5EF4-FFF2-40B4-BE49-F238E27FC236}">
                <a16:creationId xmlns="" xmlns:a16="http://schemas.microsoft.com/office/drawing/2014/main" id="{B2027D30-CDF1-3C47-ACBC-68A237DC07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2:notes">
            <a:extLst>
              <a:ext uri="{FF2B5EF4-FFF2-40B4-BE49-F238E27FC236}">
                <a16:creationId xmlns="" xmlns:a16="http://schemas.microsoft.com/office/drawing/2014/main" id="{14E1D238-252C-476D-FEFB-F00AF5D406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="" xmlns:p14="http://schemas.microsoft.com/office/powerpoint/2010/main" val="953773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500042"/>
            <a:ext cx="7772400" cy="310040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Современные подходы к организации и содержанию методической работы в школе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571604" y="4500570"/>
            <a:ext cx="7058052" cy="1752600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Качество образования определяется качеством педагогов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В. А. Сухомлинскому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«Если в педагогическом коллективе есть талантливый, влюблённый в своё дело педагог, среди учеников обязательно обнаруживаются способные и талантливые. Нет хорошего педагога — нет талантливых учеников».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Методическая служба на основе методических циклов и /или образовательных областей.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Рисунок 7"/>
          <p:cNvPicPr>
            <a:picLocks noChangeAspect="1" noChangeArrowheads="1"/>
          </p:cNvPicPr>
          <p:nvPr/>
        </p:nvPicPr>
        <p:blipFill>
          <a:blip r:embed="rId2"/>
          <a:srcRect l="12025" t="16194" r="14339" b="11208"/>
          <a:stretch>
            <a:fillRect/>
          </a:stretch>
        </p:blipFill>
        <p:spPr bwMode="auto">
          <a:xfrm>
            <a:off x="1059873" y="1918100"/>
            <a:ext cx="6795654" cy="4939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Методическая служба на основе индивидуальных образовательных маршрутов.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Рисунок 1"/>
          <p:cNvPicPr>
            <a:picLocks noChangeAspect="1" noChangeArrowheads="1"/>
          </p:cNvPicPr>
          <p:nvPr/>
        </p:nvPicPr>
        <p:blipFill>
          <a:blip r:embed="rId2"/>
          <a:srcRect l="3690" t="15698" r="3635"/>
          <a:stretch>
            <a:fillRect/>
          </a:stretch>
        </p:blipFill>
        <p:spPr bwMode="auto">
          <a:xfrm>
            <a:off x="605642" y="1953424"/>
            <a:ext cx="7080662" cy="490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921960" cy="623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Форма диагностики профессиональных  дефицитов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Диагностика профессиональных дефицитов на основе стандартизированных оценочных процедур;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Самодиагностика профессиональных дефицитов на основании рефлексии профессиональной деятельности;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368412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Форма диагностики профессиональных  дефицитов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Диагностика профессиональных дефицитов на основании результатов профессиональной деятельности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Диагностика профессиональных дефицитов на основании экспертной оценки практической деятельности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vatars.dzeninfra.ru/get-zen_doc/5231691/pub_60e96a3d4f316719852f0b2f_60e97833563f125115a64926/scale_2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4865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ГОРИЗОНТАЛЬНОЕ ОБУЧЕНИЕ -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643998" cy="4840303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обучение внутри профессионального сообщества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педагогов и руководителей образовательных организаций система P2P (англ.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peer-to-peer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«равный равному»);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взаимообучение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ресурс в процессе непрерывного образования,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профессионального роста и личностного развития;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процесс обучения, который строится на основе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сотудничества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группе обучающихся;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«попутное обучение» в процессе групповой деятельности и общения 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Л.Аберкромби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Кеннет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Браффи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др.)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786842" cy="164305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Модели непрерывного профессионального развития педагога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2000240"/>
            <a:ext cx="8855815" cy="4699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горизонтального обучения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Обеспечение реализации эффективного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методического сопровождения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непрерывного профессионального и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личностного роста педагога при оказании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адресной методической поддержки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педагогическим работникам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горизонтального обучения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Консультирование: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-популяризация новейших эффективных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педагогических практик, методик обучения и воспитания, инструментов управления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образовательными организациями;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-консультирование в рамках сетевого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взаимодействия с различными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организациями системы образования;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изменение позиции педагога с пассивного потребителя и исполнителя на активного участника процесса своего собственного профессионального развития.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горизонтального обучения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Организационно-методическое сопровождение: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-внедрение моделей «горизонтального обучения»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педагогических работников и управленческих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кадров;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-организация и сопровождение стажировок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педагогических коллективов (отдельных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педагогов) и управленческих команд;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-формирование и сопровождение деятельности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площадок для создания и развития деятельности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профессиональных педагогических сообществ.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горизонтального обучения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Информирование: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-формирование банков данных о передовом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педагогическом опыте, об авторских методиках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обучения, получивших поддержку школьных педагогов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-о «точках роста» в региональной системе образования,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которые могут стать эффективным ресурсом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профессионального развития, об имеющихся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стажировочных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площадках, о ресурсах неформального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информального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образования, включающих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профессиональные педагогические сообщества,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ассоциации, клубы, научно-практические мероприятия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др.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горизонтального обучения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Анализ: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-изучение, обобщение и распространение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эффективного опыта педагогической 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управленческой деятельности, направленной на достижение приоритетных задач в области образования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Принципы горизонтального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Выбор своей индивидуальной траектории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элективность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Коммуникативное партнерство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Партисипативность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субъект-субъектное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взаимодействие)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Фасилитация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Сетевое обучение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Непрерывность обучения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Особенности организации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горизонтального обучения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Педагогическое взаимодействие в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группах;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• Наличие индивидуального плана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 ИОМ;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• Краткосрочные мероприятия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Планируемый результат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Устранение профессиональных дефицитов.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• Совершенствование профессиональных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компетенций.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• Удовлетворение личностно значимых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потребностей.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«горизонтального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обучения»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модернизированные типы традиционных учебных занятий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- тренинги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- мастер-классы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workshop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тиминги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акмеологическое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консультирование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- образовательные туры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– форма интеграции образования и туризма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- образовательный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нетворкинг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митап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баркемп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- форум-театр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- создание на базе образовательной организации команды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обучающихся учителей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Равный равному или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горизонтальное обучение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Непосредственный и (или) дистанционный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обмен с коллегами – участниками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профессионального сообщества, содержанием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контентом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), которое актуально для системы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образования, необходимо для преодоления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персональных профессиональных дефицитов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каждого участника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Предоставляет возможность для личностного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профессионального роста, развития,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признания, актуализация совершенствования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качества образования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Горизонтальное обучение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Эффективное методическое сопровождение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Обучение внутри профессионального сообщества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Адресная методическая помощь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Популяризация новейших эффективных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педагогических практик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P2P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peer-to-peer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«равный к равному»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Взаимообучение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Обучение на основе сотрудничества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Формальное обучение, неформальное обучение,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информальное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обучение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Профессиональное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сообщество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группа людей из двух и более человек,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которые регулярно вступают между собой 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коммуникацию (лично и виртуально) с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целью обмена опытом и практиками,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выработки знаний и поиска новых, более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эффективных подходов к решению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поставленных перед ними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профессиональных задач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Горизонтальное обучение –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профессиональное сообщество.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Акценты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Вовлечение в профессиональное сообщество, в систему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горизонтального обучения возможно через умелое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наставничество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 Смещение (переключение) центра внимания с проблемы,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которую единолично сложно решить (в коллективе легче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генерировать идеи и справляться с трудностями)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 В горизонтальном обучении в пределах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профсообщества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усиливается чувство сопереживания, понимание действий и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сложностей другого педагога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 Легче сделать шаг для участия в профессиональных конкурсах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Оперативнее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распространяется информация об обновлении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содержания, изменения в задания ГИА, олимпиадах по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предмету, требований к аттестации педагога и.т.д.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 Самое объективное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педагога формируется внутри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профессионального сообщества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Готовность педагогов к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горизонтальному обучению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Профессиональное обучающееся сообщество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(ПОС) как формат горизонтального обучения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педагогов рабочие группы учителей, деятельность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которых заключается в совместном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планировании и анализе педагогических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практик и учебного процесса с целью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повышения профессиональной компетентности учителя, что в итоге сказывается на образовательных результатах учеников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Предикторы горизонтального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обучения в ПОС 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28596" y="1000108"/>
            <a:ext cx="4040188" cy="28575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Личностные факторы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214282" y="1357298"/>
            <a:ext cx="4283106" cy="5214973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Энергичность,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Инициативность,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чувство нового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Оптимизм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Альтруизм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Доросовестность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Навыки активного слушания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Умение управлять впечатлением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осебе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Дружелюбие,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Самокритичность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Творческое педагогическое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мышление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Эмоциональный интеллект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Высокий уровень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эмпатии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1142985"/>
            <a:ext cx="4041775" cy="35719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Личные факторы , препятствующие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4041775" cy="507209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Раздражительность в кругу близких людей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Прожектерство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Недостаточно серьезное отношение к обязательствам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Пассивность, стремление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переложить принятие важного решения на других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Неумение реагировать на критику, обидчивость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Эмоциональные барьеры общения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Низкий уровень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эмпатии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286124"/>
            <a:ext cx="84963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3075" y="107950"/>
            <a:ext cx="5657850" cy="664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01;p2"/>
          <p:cNvGrpSpPr/>
          <p:nvPr/>
        </p:nvGrpSpPr>
        <p:grpSpPr>
          <a:xfrm>
            <a:off x="0" y="-210628"/>
            <a:ext cx="9144000" cy="1684431"/>
            <a:chOff x="0" y="-210628"/>
            <a:chExt cx="12192000" cy="1684431"/>
          </a:xfrm>
        </p:grpSpPr>
        <p:sp>
          <p:nvSpPr>
            <p:cNvPr id="102" name="Google Shape;102;p2"/>
            <p:cNvSpPr/>
            <p:nvPr/>
          </p:nvSpPr>
          <p:spPr>
            <a:xfrm>
              <a:off x="0" y="-210625"/>
              <a:ext cx="12192000" cy="1562100"/>
            </a:xfrm>
            <a:prstGeom prst="rect">
              <a:avLst/>
            </a:prstGeom>
            <a:solidFill>
              <a:srgbClr val="3F425A"/>
            </a:solidFill>
            <a:ln w="12700" cap="flat" cmpd="sng">
              <a:solidFill>
                <a:srgbClr val="353A5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3" name="Google Shape;103;p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967911" y="-184044"/>
              <a:ext cx="3947165" cy="15089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" name="Google Shape;104;p2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10267636" y="-210628"/>
              <a:ext cx="1825375" cy="16844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" name="Google Shape;105;p2" descr="C:\Users\kolyk\AppData\Local\Microsoft\Windows\INetCache\Content.Word\Лого.png"/>
            <p:cNvPicPr preferRelativeResize="0"/>
            <p:nvPr/>
          </p:nvPicPr>
          <p:blipFill rotWithShape="1">
            <a:blip r:embed="rId5" cstate="print">
              <a:alphaModFix/>
            </a:blip>
            <a:srcRect l="15162" r="12910"/>
            <a:stretch/>
          </p:blipFill>
          <p:spPr>
            <a:xfrm>
              <a:off x="767250" y="85737"/>
              <a:ext cx="1578357" cy="10917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916" y="1378057"/>
            <a:ext cx="7363278" cy="54169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3890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4F77C336-A176-4ADF-8F56-AD2EDDB939EB}"/>
              </a:ext>
            </a:extLst>
          </p:cNvPr>
          <p:cNvSpPr txBox="1"/>
          <p:nvPr/>
        </p:nvSpPr>
        <p:spPr>
          <a:xfrm>
            <a:off x="1619136" y="197386"/>
            <a:ext cx="73414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charset="0"/>
              </a:rPr>
              <a:t>ЕДИНАЯ ФЕДЕРАЛЬНАЯ СИСТЕМА НАУЧНО-МЕТОДИЧЕСКОГО СОПРОВОЖДЕНИЯ: ОТ СОЗДАНИЯ К РАЗВИТИЮ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5664" y="1666737"/>
            <a:ext cx="388489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 РАЗВИТИЯ ЕФС</a:t>
            </a:r>
          </a:p>
          <a:p>
            <a:pPr algn="just"/>
            <a:r>
              <a:rPr lang="ru-RU" dirty="0"/>
              <a:t>Повышение эффективности системы научно-методического сопровождения педагогических работников и управленческих кадров в контексте решения приоритетных задач в сфере образования.</a:t>
            </a:r>
          </a:p>
          <a:p>
            <a:pPr algn="just"/>
            <a:endParaRPr lang="ru-RU" dirty="0"/>
          </a:p>
          <a:p>
            <a:pPr algn="ctr"/>
            <a:r>
              <a:rPr lang="ru-RU" b="1" dirty="0"/>
              <a:t>НАПРАВЛЕНИЯ РАЗВИТИЯ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/>
              <a:t>Управление ЕФС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rgbClr val="222222"/>
                </a:solidFill>
              </a:rPr>
              <a:t>Н</a:t>
            </a:r>
            <a:r>
              <a:rPr lang="ru-RU" b="0" i="0" dirty="0">
                <a:solidFill>
                  <a:srgbClr val="222222"/>
                </a:solidFill>
                <a:effectLst/>
              </a:rPr>
              <a:t>епрерывное повышение профессионального мастерства 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rgbClr val="222222"/>
                </a:solidFill>
              </a:rPr>
              <a:t>С</a:t>
            </a:r>
            <a:r>
              <a:rPr lang="ru-RU" b="0" i="0" dirty="0">
                <a:solidFill>
                  <a:srgbClr val="222222"/>
                </a:solidFill>
                <a:effectLst/>
              </a:rPr>
              <a:t>одержательно-методическое  сопровождение непрерывного повышения профессионального мастерства</a:t>
            </a: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/>
          </a:p>
        </p:txBody>
      </p:sp>
      <p:cxnSp>
        <p:nvCxnSpPr>
          <p:cNvPr id="17" name="Прямая соединительная линия 16"/>
          <p:cNvCxnSpPr>
            <a:cxnSpLocks/>
          </p:cNvCxnSpPr>
          <p:nvPr/>
        </p:nvCxnSpPr>
        <p:spPr>
          <a:xfrm>
            <a:off x="4786963" y="1764145"/>
            <a:ext cx="0" cy="4562764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214414" y="1502688"/>
            <a:ext cx="2644688" cy="5355312"/>
          </a:xfrm>
          <a:prstGeom prst="rect">
            <a:avLst/>
          </a:prstGeom>
          <a:ln>
            <a:solidFill>
              <a:srgbClr val="2D63C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РАСПОРЯЖЕНИЕ </a:t>
            </a:r>
          </a:p>
          <a:p>
            <a:pPr algn="ctr"/>
            <a:r>
              <a:rPr lang="ru-RU" b="1" dirty="0"/>
              <a:t>МИНИСТЕРСТВА ПРОСВЕЩЕНИЯ РОССИЙСКОЙ ФЕДЕРАЦИИ</a:t>
            </a:r>
          </a:p>
          <a:p>
            <a:pPr algn="ctr"/>
            <a:r>
              <a:rPr lang="ru-RU" dirty="0"/>
              <a:t>от 15 декабря 2022 г. №Р-303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«О внесении изменений в Концепцию создания единой федеральной системы научно-методического сопровождения …, утвержденную распоряжением Министерства просвещения РФ от 16 декабря 2020 г. №Р-174»</a:t>
            </a:r>
          </a:p>
        </p:txBody>
      </p:sp>
    </p:spTree>
    <p:extLst>
      <p:ext uri="{BB962C8B-B14F-4D97-AF65-F5344CB8AC3E}">
        <p14:creationId xmlns="" xmlns:p14="http://schemas.microsoft.com/office/powerpoint/2010/main" val="170017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C48F5E8-54DC-827D-ACE1-D14294423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1FA1546-5480-202F-94BF-0060EFC216D1}"/>
              </a:ext>
            </a:extLst>
          </p:cNvPr>
          <p:cNvSpPr txBox="1"/>
          <p:nvPr/>
        </p:nvSpPr>
        <p:spPr>
          <a:xfrm>
            <a:off x="1619136" y="197386"/>
            <a:ext cx="73414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charset="0"/>
              </a:rPr>
              <a:t>РЕГИОНАЛЬНАЯ СИСТЕМА НАУЧНО-МЕТОДИЧЕСКОГО СОПРОВОЖДЕНИЯ 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102910F-AC7D-C193-B0C4-798E21F8A773}"/>
              </a:ext>
            </a:extLst>
          </p:cNvPr>
          <p:cNvSpPr txBox="1"/>
          <p:nvPr/>
        </p:nvSpPr>
        <p:spPr>
          <a:xfrm>
            <a:off x="3714744" y="928670"/>
            <a:ext cx="5027902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 РАЗВИТИЯ РС НМС</a:t>
            </a:r>
          </a:p>
          <a:p>
            <a:pPr algn="just"/>
            <a:r>
              <a:rPr lang="ru-RU" dirty="0"/>
              <a:t>    </a:t>
            </a:r>
          </a:p>
          <a:p>
            <a:r>
              <a:rPr lang="ru-RU" sz="2100" dirty="0"/>
              <a:t>Повышение эффективности системы научно-методического сопровождения педагогов и руководителей Ленинградской области на основе создания и развития единого регионального научно-методического пространства, являющегося компонентом ЕФС, обеспечивающего взаимодействие субъектов научно-методической деятельности регионального, муниципального и институционального (образовательных организаций) уровней…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525265C3-9005-3D6B-3EB2-FF3BC0AC7A7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1785926"/>
            <a:ext cx="3017667" cy="408472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11616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="" xmlns:a16="http://schemas.microsoft.com/office/drawing/2014/main" id="{537AC65D-E26E-D1AE-9084-ED92B9C8B8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171736"/>
              </p:ext>
            </p:extLst>
          </p:nvPr>
        </p:nvGraphicFramePr>
        <p:xfrm>
          <a:off x="1071538" y="1571612"/>
          <a:ext cx="7786742" cy="4676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0CDCCC1-1860-E783-C8B3-A893F167D953}"/>
              </a:ext>
            </a:extLst>
          </p:cNvPr>
          <p:cNvSpPr txBox="1"/>
          <p:nvPr/>
        </p:nvSpPr>
        <p:spPr>
          <a:xfrm>
            <a:off x="1619136" y="197386"/>
            <a:ext cx="73414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charset="0"/>
              </a:rPr>
              <a:t>ИНСТИТУЦИОНАЛЬНЫЙ УРОВЕНЬ РЕГИОНАЛЬНОЙ СИСТЕМЫ НАУЧНО-МЕТОДИЧЕСКОГО СОПРОВОЖДЕНИЯ 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542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32"/>
            <a:ext cx="9144000" cy="68122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74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>
          <a:extLst>
            <a:ext uri="{FF2B5EF4-FFF2-40B4-BE49-F238E27FC236}">
              <a16:creationId xmlns="" xmlns:a16="http://schemas.microsoft.com/office/drawing/2014/main" id="{6BBC435C-B082-6C75-2FD9-5600BB7C1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444" t="271" r="958" b="1359"/>
          <a:stretch/>
        </p:blipFill>
        <p:spPr>
          <a:xfrm>
            <a:off x="2282758" y="1378057"/>
            <a:ext cx="6861242" cy="51557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82F0E84-E680-4486-BE79-484B9661F76D}"/>
              </a:ext>
            </a:extLst>
          </p:cNvPr>
          <p:cNvSpPr txBox="1"/>
          <p:nvPr/>
        </p:nvSpPr>
        <p:spPr>
          <a:xfrm>
            <a:off x="0" y="1142984"/>
            <a:ext cx="257173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ru-RU" sz="1400" b="1" dirty="0">
              <a:solidFill>
                <a:schemeClr val="accent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charset="0"/>
              </a:rPr>
              <a:t>АРХИТЕКТУРА РЕГИОНАЛЬНОЙ СИСТЕМЫ </a:t>
            </a:r>
          </a:p>
          <a:p>
            <a:pPr algn="ctr">
              <a:lnSpc>
                <a:spcPct val="150000"/>
              </a:lnSpc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Lato" charset="0"/>
              </a:rPr>
              <a:t>НАУЧНО-МЕТОДИЧЕСКОГО СОПРОВОЖДЕНИЯ</a:t>
            </a:r>
            <a:endParaRPr lang="en-US" sz="2000" b="1" dirty="0">
              <a:solidFill>
                <a:schemeClr val="accent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Lato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5990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387</Words>
  <PresentationFormat>Экран (4:3)</PresentationFormat>
  <Paragraphs>93</Paragraphs>
  <Slides>34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Современные подходы к организации и содержанию методической работы в школе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Методическая служба на основе методических циклов и /или образовательных областей. </vt:lpstr>
      <vt:lpstr>Методическая служба на основе индивидуальных образовательных маршрутов.</vt:lpstr>
      <vt:lpstr>Слайд 12</vt:lpstr>
      <vt:lpstr>Форма диагностики профессиональных  дефицитов</vt:lpstr>
      <vt:lpstr>Форма диагностики профессиональных  дефицитов</vt:lpstr>
      <vt:lpstr>Слайд 15</vt:lpstr>
      <vt:lpstr>ГОРИЗОНТАЛЬНОЕ ОБУЧЕНИЕ - </vt:lpstr>
      <vt:lpstr>Модели непрерывного профессионального развития педагога</vt:lpstr>
      <vt:lpstr>Цель горизонтального обучения</vt:lpstr>
      <vt:lpstr>Задачи горизонтального обучения</vt:lpstr>
      <vt:lpstr>Задачи горизонтального обучения</vt:lpstr>
      <vt:lpstr>Задачи горизонтального обучения</vt:lpstr>
      <vt:lpstr>Задачи горизонтального обучения</vt:lpstr>
      <vt:lpstr>Принципы горизонтального обучения  </vt:lpstr>
      <vt:lpstr> Особенности организации горизонтального обучения  </vt:lpstr>
      <vt:lpstr>Планируемый результат  </vt:lpstr>
      <vt:lpstr> Формы «горизонтального обучения»  </vt:lpstr>
      <vt:lpstr>Равный равному или горизонтальное обучение  </vt:lpstr>
      <vt:lpstr>Горизонтальное обучение</vt:lpstr>
      <vt:lpstr> Профессиональное сообщество -  </vt:lpstr>
      <vt:lpstr> Горизонтальное обучение – профессиональное сообщество. Акценты  </vt:lpstr>
      <vt:lpstr>Готовность педагогов к горизонтальному обучению  </vt:lpstr>
      <vt:lpstr>Предикторы горизонтального обучения в ПОС  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подходы к организации и содержанию методической работы в школе</dc:title>
  <dc:creator>User</dc:creator>
  <cp:lastModifiedBy>User</cp:lastModifiedBy>
  <cp:revision>11</cp:revision>
  <dcterms:created xsi:type="dcterms:W3CDTF">2024-10-29T07:05:17Z</dcterms:created>
  <dcterms:modified xsi:type="dcterms:W3CDTF">2024-10-30T09:25:16Z</dcterms:modified>
</cp:coreProperties>
</file>